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sldIdLst>
    <p:sldId id="257" r:id="rId2"/>
    <p:sldId id="258" r:id="rId3"/>
  </p:sldIdLst>
  <p:sldSz cx="7378700" cy="10260013"/>
  <p:notesSz cx="6858000" cy="9144000"/>
  <p:defaultTextStyle>
    <a:defPPr>
      <a:defRPr lang="en-US"/>
    </a:defPPr>
    <a:lvl1pPr algn="l" rtl="0" eaLnBrk="0" fontAlgn="base" hangingPunct="0">
      <a:spcBef>
        <a:spcPct val="0"/>
      </a:spcBef>
      <a:spcAft>
        <a:spcPct val="0"/>
      </a:spcAft>
      <a:defRPr sz="2400" kern="1200" baseline="-25000">
        <a:solidFill>
          <a:schemeClr val="tx1"/>
        </a:solidFill>
        <a:latin typeface="Arial" charset="0"/>
        <a:ea typeface="ＭＳ Ｐゴシック" pitchFamily="1" charset="-128"/>
        <a:cs typeface="+mn-cs"/>
      </a:defRPr>
    </a:lvl1pPr>
    <a:lvl2pPr marL="457200" algn="l" rtl="0" eaLnBrk="0" fontAlgn="base" hangingPunct="0">
      <a:spcBef>
        <a:spcPct val="0"/>
      </a:spcBef>
      <a:spcAft>
        <a:spcPct val="0"/>
      </a:spcAft>
      <a:defRPr sz="2400" kern="1200" baseline="-25000">
        <a:solidFill>
          <a:schemeClr val="tx1"/>
        </a:solidFill>
        <a:latin typeface="Arial" charset="0"/>
        <a:ea typeface="ＭＳ Ｐゴシック" pitchFamily="1" charset="-128"/>
        <a:cs typeface="+mn-cs"/>
      </a:defRPr>
    </a:lvl2pPr>
    <a:lvl3pPr marL="914400" algn="l" rtl="0" eaLnBrk="0" fontAlgn="base" hangingPunct="0">
      <a:spcBef>
        <a:spcPct val="0"/>
      </a:spcBef>
      <a:spcAft>
        <a:spcPct val="0"/>
      </a:spcAft>
      <a:defRPr sz="2400" kern="1200" baseline="-25000">
        <a:solidFill>
          <a:schemeClr val="tx1"/>
        </a:solidFill>
        <a:latin typeface="Arial" charset="0"/>
        <a:ea typeface="ＭＳ Ｐゴシック" pitchFamily="1" charset="-128"/>
        <a:cs typeface="+mn-cs"/>
      </a:defRPr>
    </a:lvl3pPr>
    <a:lvl4pPr marL="1371600" algn="l" rtl="0" eaLnBrk="0" fontAlgn="base" hangingPunct="0">
      <a:spcBef>
        <a:spcPct val="0"/>
      </a:spcBef>
      <a:spcAft>
        <a:spcPct val="0"/>
      </a:spcAft>
      <a:defRPr sz="2400" kern="1200" baseline="-25000">
        <a:solidFill>
          <a:schemeClr val="tx1"/>
        </a:solidFill>
        <a:latin typeface="Arial" charset="0"/>
        <a:ea typeface="ＭＳ Ｐゴシック" pitchFamily="1" charset="-128"/>
        <a:cs typeface="+mn-cs"/>
      </a:defRPr>
    </a:lvl4pPr>
    <a:lvl5pPr marL="1828800" algn="l" rtl="0" eaLnBrk="0" fontAlgn="base" hangingPunct="0">
      <a:spcBef>
        <a:spcPct val="0"/>
      </a:spcBef>
      <a:spcAft>
        <a:spcPct val="0"/>
      </a:spcAft>
      <a:defRPr sz="2400" kern="1200" baseline="-25000">
        <a:solidFill>
          <a:schemeClr val="tx1"/>
        </a:solidFill>
        <a:latin typeface="Arial" charset="0"/>
        <a:ea typeface="ＭＳ Ｐゴシック" pitchFamily="1" charset="-128"/>
        <a:cs typeface="+mn-cs"/>
      </a:defRPr>
    </a:lvl5pPr>
    <a:lvl6pPr marL="2286000" algn="l" defTabSz="914400" rtl="0" eaLnBrk="1" latinLnBrk="0" hangingPunct="1">
      <a:defRPr sz="2400" kern="1200" baseline="-25000">
        <a:solidFill>
          <a:schemeClr val="tx1"/>
        </a:solidFill>
        <a:latin typeface="Arial" charset="0"/>
        <a:ea typeface="ＭＳ Ｐゴシック" pitchFamily="1" charset="-128"/>
        <a:cs typeface="+mn-cs"/>
      </a:defRPr>
    </a:lvl6pPr>
    <a:lvl7pPr marL="2743200" algn="l" defTabSz="914400" rtl="0" eaLnBrk="1" latinLnBrk="0" hangingPunct="1">
      <a:defRPr sz="2400" kern="1200" baseline="-25000">
        <a:solidFill>
          <a:schemeClr val="tx1"/>
        </a:solidFill>
        <a:latin typeface="Arial" charset="0"/>
        <a:ea typeface="ＭＳ Ｐゴシック" pitchFamily="1" charset="-128"/>
        <a:cs typeface="+mn-cs"/>
      </a:defRPr>
    </a:lvl7pPr>
    <a:lvl8pPr marL="3200400" algn="l" defTabSz="914400" rtl="0" eaLnBrk="1" latinLnBrk="0" hangingPunct="1">
      <a:defRPr sz="2400" kern="1200" baseline="-25000">
        <a:solidFill>
          <a:schemeClr val="tx1"/>
        </a:solidFill>
        <a:latin typeface="Arial" charset="0"/>
        <a:ea typeface="ＭＳ Ｐゴシック" pitchFamily="1" charset="-128"/>
        <a:cs typeface="+mn-cs"/>
      </a:defRPr>
    </a:lvl8pPr>
    <a:lvl9pPr marL="3657600" algn="l" defTabSz="914400" rtl="0" eaLnBrk="1" latinLnBrk="0" hangingPunct="1">
      <a:defRPr sz="2400" kern="1200" baseline="-25000">
        <a:solidFill>
          <a:schemeClr val="tx1"/>
        </a:solidFill>
        <a:latin typeface="Arial" charset="0"/>
        <a:ea typeface="ＭＳ Ｐゴシック" pitchFamily="1" charset="-128"/>
        <a:cs typeface="+mn-cs"/>
      </a:defRPr>
    </a:lvl9pPr>
  </p:defaultTextStyle>
  <p:extLst>
    <p:ext uri="{EFAFB233-063F-42B5-8137-9DF3F51BA10A}">
      <p15:sldGuideLst xmlns:p15="http://schemas.microsoft.com/office/powerpoint/2012/main">
        <p15:guide id="1" orient="horz" pos="3231">
          <p15:clr>
            <a:srgbClr val="A4A3A4"/>
          </p15:clr>
        </p15:guide>
        <p15:guide id="2" pos="4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E6D8"/>
    <a:srgbClr val="AB857D"/>
    <a:srgbClr val="FFA676"/>
    <a:srgbClr val="61A889"/>
    <a:srgbClr val="0B9F77"/>
    <a:srgbClr val="FFC896"/>
    <a:srgbClr val="FFC48C"/>
    <a:srgbClr val="FFBA85"/>
    <a:srgbClr val="FFB4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7" d="100"/>
          <a:sy n="77" d="100"/>
        </p:scale>
        <p:origin x="3030" y="96"/>
      </p:cViewPr>
      <p:guideLst>
        <p:guide orient="horz" pos="3231"/>
        <p:guide pos="4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4038" y="3187700"/>
            <a:ext cx="6270625" cy="2198688"/>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106488" y="5813425"/>
            <a:ext cx="5165725" cy="26225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68300" y="411163"/>
            <a:ext cx="6642100" cy="1709737"/>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368300" y="2393950"/>
            <a:ext cx="6642100" cy="677068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349875" y="411163"/>
            <a:ext cx="1660525" cy="8753475"/>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68300" y="411163"/>
            <a:ext cx="4829175" cy="875347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8300" y="411163"/>
            <a:ext cx="6642100" cy="1709737"/>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368300" y="2393950"/>
            <a:ext cx="6642100" cy="67706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82613" y="6592888"/>
            <a:ext cx="6272212" cy="2038350"/>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82613" y="4348163"/>
            <a:ext cx="6272212" cy="2244725"/>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8300" y="411163"/>
            <a:ext cx="6642100" cy="1709737"/>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368300" y="2393950"/>
            <a:ext cx="3244850" cy="67706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765550" y="2393950"/>
            <a:ext cx="3244850" cy="67706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8300" y="411163"/>
            <a:ext cx="6642100" cy="1709737"/>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68300" y="2297113"/>
            <a:ext cx="3260725" cy="9572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68300" y="3254375"/>
            <a:ext cx="3260725" cy="5910263"/>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748088" y="2297113"/>
            <a:ext cx="3262312" cy="9572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748088" y="3254375"/>
            <a:ext cx="3262312" cy="5910263"/>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8300" y="411163"/>
            <a:ext cx="6642100" cy="1709737"/>
          </a:xfrm>
          <a:prstGeom prst="rect">
            <a:avLst/>
          </a:prstGeom>
        </p:spPr>
        <p:txBody>
          <a:bodyPr/>
          <a:lstStyle/>
          <a:p>
            <a:r>
              <a:rPr lang="en-US"/>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8300" y="407988"/>
            <a:ext cx="2428875" cy="1738312"/>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884488" y="407988"/>
            <a:ext cx="4125912" cy="875665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68300" y="2146300"/>
            <a:ext cx="2428875" cy="701833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3" y="7181850"/>
            <a:ext cx="4427537" cy="847725"/>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446213" y="915988"/>
            <a:ext cx="4427537" cy="61563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446213" y="8029575"/>
            <a:ext cx="4427537" cy="120491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descr="pathogens &amp; disease_Peach_page"/>
          <p:cNvPicPr>
            <a:picLocks noChangeAspect="1" noChangeArrowheads="1"/>
          </p:cNvPicPr>
          <p:nvPr userDrawn="1"/>
        </p:nvPicPr>
        <p:blipFill>
          <a:blip r:embed="rId13" cstate="print"/>
          <a:srcRect/>
          <a:stretch>
            <a:fillRect/>
          </a:stretch>
        </p:blipFill>
        <p:spPr bwMode="auto">
          <a:xfrm>
            <a:off x="0" y="0"/>
            <a:ext cx="7383463" cy="1026160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pitchFamily="1" charset="-128"/>
        </a:defRPr>
      </a:lvl2pPr>
      <a:lvl3pPr algn="ctr" rtl="0" fontAlgn="base">
        <a:spcBef>
          <a:spcPct val="0"/>
        </a:spcBef>
        <a:spcAft>
          <a:spcPct val="0"/>
        </a:spcAft>
        <a:defRPr sz="4400">
          <a:solidFill>
            <a:schemeClr val="tx2"/>
          </a:solidFill>
          <a:latin typeface="Arial" charset="0"/>
          <a:ea typeface="ＭＳ Ｐゴシック" pitchFamily="1" charset="-128"/>
        </a:defRPr>
      </a:lvl3pPr>
      <a:lvl4pPr algn="ctr" rtl="0" fontAlgn="base">
        <a:spcBef>
          <a:spcPct val="0"/>
        </a:spcBef>
        <a:spcAft>
          <a:spcPct val="0"/>
        </a:spcAft>
        <a:defRPr sz="4400">
          <a:solidFill>
            <a:schemeClr val="tx2"/>
          </a:solidFill>
          <a:latin typeface="Arial" charset="0"/>
          <a:ea typeface="ＭＳ Ｐゴシック" pitchFamily="1" charset="-128"/>
        </a:defRPr>
      </a:lvl4pPr>
      <a:lvl5pPr algn="ctr" rtl="0" fontAlgn="base">
        <a:spcBef>
          <a:spcPct val="0"/>
        </a:spcBef>
        <a:spcAft>
          <a:spcPct val="0"/>
        </a:spcAft>
        <a:defRPr sz="4400">
          <a:solidFill>
            <a:schemeClr val="tx2"/>
          </a:solidFill>
          <a:latin typeface="Arial" charset="0"/>
          <a:ea typeface="ＭＳ Ｐゴシック" pitchFamily="1" charset="-128"/>
        </a:defRPr>
      </a:lvl5pPr>
      <a:lvl6pPr marL="457200" algn="ctr" rtl="0" fontAlgn="base">
        <a:spcBef>
          <a:spcPct val="0"/>
        </a:spcBef>
        <a:spcAft>
          <a:spcPct val="0"/>
        </a:spcAft>
        <a:defRPr sz="4400">
          <a:solidFill>
            <a:schemeClr val="tx2"/>
          </a:solidFill>
          <a:latin typeface="Arial" charset="0"/>
          <a:ea typeface="ＭＳ Ｐゴシック" pitchFamily="1" charset="-128"/>
        </a:defRPr>
      </a:lvl6pPr>
      <a:lvl7pPr marL="914400" algn="ctr" rtl="0" fontAlgn="base">
        <a:spcBef>
          <a:spcPct val="0"/>
        </a:spcBef>
        <a:spcAft>
          <a:spcPct val="0"/>
        </a:spcAft>
        <a:defRPr sz="4400">
          <a:solidFill>
            <a:schemeClr val="tx2"/>
          </a:solidFill>
          <a:latin typeface="Arial" charset="0"/>
          <a:ea typeface="ＭＳ Ｐゴシック" pitchFamily="1" charset="-128"/>
        </a:defRPr>
      </a:lvl7pPr>
      <a:lvl8pPr marL="1371600" algn="ctr" rtl="0" fontAlgn="base">
        <a:spcBef>
          <a:spcPct val="0"/>
        </a:spcBef>
        <a:spcAft>
          <a:spcPct val="0"/>
        </a:spcAft>
        <a:defRPr sz="4400">
          <a:solidFill>
            <a:schemeClr val="tx2"/>
          </a:solidFill>
          <a:latin typeface="Arial" charset="0"/>
          <a:ea typeface="ＭＳ Ｐゴシック" pitchFamily="1" charset="-128"/>
        </a:defRPr>
      </a:lvl8pPr>
      <a:lvl9pPr marL="1828800" algn="ctr" rtl="0" fontAlgn="base">
        <a:spcBef>
          <a:spcPct val="0"/>
        </a:spcBef>
        <a:spcAft>
          <a:spcPct val="0"/>
        </a:spcAft>
        <a:defRPr sz="4400">
          <a:solidFill>
            <a:schemeClr val="tx2"/>
          </a:solidFill>
          <a:latin typeface="Arial" charset="0"/>
          <a:ea typeface="ＭＳ Ｐゴシック" pitchFamily="1" charset="-128"/>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0" name="Text Box 188"/>
          <p:cNvSpPr txBox="1">
            <a:spLocks noChangeArrowheads="1"/>
          </p:cNvSpPr>
          <p:nvPr/>
        </p:nvSpPr>
        <p:spPr bwMode="auto">
          <a:xfrm>
            <a:off x="766762" y="228600"/>
            <a:ext cx="3210619" cy="230832"/>
          </a:xfrm>
          <a:prstGeom prst="rect">
            <a:avLst/>
          </a:prstGeom>
          <a:noFill/>
          <a:ln w="9525">
            <a:noFill/>
            <a:miter lim="800000"/>
            <a:headEnd/>
            <a:tailEnd/>
          </a:ln>
          <a:effectLst/>
        </p:spPr>
        <p:txBody>
          <a:bodyPr wrap="square">
            <a:spAutoFit/>
          </a:bodyPr>
          <a:lstStyle/>
          <a:p>
            <a:pPr defTabSz="884238" eaLnBrk="1" hangingPunct="1">
              <a:spcBef>
                <a:spcPct val="50000"/>
              </a:spcBef>
            </a:pPr>
            <a:r>
              <a:rPr lang="en-GB" sz="900" baseline="0" dirty="0">
                <a:latin typeface="Tahoma" pitchFamily="1" charset="0"/>
              </a:rPr>
              <a:t>BLOQUE: </a:t>
            </a:r>
            <a:r>
              <a:rPr lang="en-GB" sz="900" b="1" baseline="0" dirty="0">
                <a:latin typeface="Tahoma" pitchFamily="1" charset="0"/>
              </a:rPr>
              <a:t>MICROBIOS PATÓGENOS Y ENFERMEDAD</a:t>
            </a:r>
          </a:p>
        </p:txBody>
      </p:sp>
      <p:sp>
        <p:nvSpPr>
          <p:cNvPr id="3082" name="Line 10"/>
          <p:cNvSpPr>
            <a:spLocks noChangeShapeType="1"/>
          </p:cNvSpPr>
          <p:nvPr/>
        </p:nvSpPr>
        <p:spPr bwMode="auto">
          <a:xfrm flipV="1">
            <a:off x="685800" y="0"/>
            <a:ext cx="0" cy="381000"/>
          </a:xfrm>
          <a:prstGeom prst="line">
            <a:avLst/>
          </a:prstGeom>
          <a:noFill/>
          <a:ln w="9525">
            <a:solidFill>
              <a:schemeClr val="tx1"/>
            </a:solidFill>
            <a:round/>
            <a:headEnd/>
            <a:tailEnd/>
          </a:ln>
        </p:spPr>
        <p:txBody>
          <a:bodyPr wrap="none" anchor="ctr"/>
          <a:lstStyle/>
          <a:p>
            <a:endParaRPr lang="en-GB"/>
          </a:p>
        </p:txBody>
      </p:sp>
      <p:sp>
        <p:nvSpPr>
          <p:cNvPr id="3223" name="Line 151"/>
          <p:cNvSpPr>
            <a:spLocks noChangeShapeType="1"/>
          </p:cNvSpPr>
          <p:nvPr/>
        </p:nvSpPr>
        <p:spPr bwMode="auto">
          <a:xfrm flipV="1">
            <a:off x="685800" y="0"/>
            <a:ext cx="0" cy="381000"/>
          </a:xfrm>
          <a:prstGeom prst="line">
            <a:avLst/>
          </a:prstGeom>
          <a:noFill/>
          <a:ln w="9525">
            <a:solidFill>
              <a:schemeClr val="tx1"/>
            </a:solidFill>
            <a:round/>
            <a:headEnd/>
            <a:tailEnd/>
          </a:ln>
        </p:spPr>
        <p:txBody>
          <a:bodyPr wrap="none" anchor="ctr"/>
          <a:lstStyle/>
          <a:p>
            <a:endParaRPr lang="en-GB"/>
          </a:p>
        </p:txBody>
      </p:sp>
      <p:sp>
        <p:nvSpPr>
          <p:cNvPr id="3225" name="Text Box 153"/>
          <p:cNvSpPr txBox="1">
            <a:spLocks noChangeArrowheads="1"/>
          </p:cNvSpPr>
          <p:nvPr/>
        </p:nvSpPr>
        <p:spPr bwMode="auto">
          <a:xfrm>
            <a:off x="685800" y="737518"/>
            <a:ext cx="4591050" cy="861774"/>
          </a:xfrm>
          <a:prstGeom prst="rect">
            <a:avLst/>
          </a:prstGeom>
          <a:noFill/>
          <a:ln w="9525">
            <a:noFill/>
            <a:miter lim="800000"/>
            <a:headEnd/>
            <a:tailEnd/>
          </a:ln>
          <a:effectLst/>
        </p:spPr>
        <p:txBody>
          <a:bodyPr lIns="0" tIns="0" rIns="0" bIns="0">
            <a:spAutoFit/>
          </a:bodyPr>
          <a:lstStyle/>
          <a:p>
            <a:pPr defTabSz="884238" eaLnBrk="1" hangingPunct="1">
              <a:spcBef>
                <a:spcPct val="50000"/>
              </a:spcBef>
            </a:pPr>
            <a:r>
              <a:rPr lang="en-GB" sz="2800" b="1" baseline="0" dirty="0" err="1">
                <a:solidFill>
                  <a:schemeClr val="bg1"/>
                </a:solidFill>
                <a:latin typeface="Tahoma" pitchFamily="1" charset="0"/>
              </a:rPr>
              <a:t>Citomegalovirus</a:t>
            </a:r>
            <a:r>
              <a:rPr lang="en-GB" sz="2800" b="1" baseline="0" dirty="0">
                <a:solidFill>
                  <a:schemeClr val="bg1"/>
                </a:solidFill>
                <a:latin typeface="Tahoma" pitchFamily="1" charset="0"/>
              </a:rPr>
              <a:t> </a:t>
            </a:r>
            <a:r>
              <a:rPr lang="en-GB" sz="2800" b="1" baseline="0" dirty="0" err="1">
                <a:solidFill>
                  <a:schemeClr val="bg1"/>
                </a:solidFill>
                <a:latin typeface="Tahoma" pitchFamily="1" charset="0"/>
              </a:rPr>
              <a:t>humano</a:t>
            </a:r>
            <a:r>
              <a:rPr lang="en-GB" sz="2800" b="1" baseline="0" dirty="0">
                <a:solidFill>
                  <a:schemeClr val="bg1"/>
                </a:solidFill>
                <a:latin typeface="Tahoma" pitchFamily="1" charset="0"/>
              </a:rPr>
              <a:t> (CMV)</a:t>
            </a:r>
            <a:endParaRPr lang="en-GB" sz="1100" b="1" baseline="0" dirty="0">
              <a:solidFill>
                <a:schemeClr val="bg1"/>
              </a:solidFill>
              <a:latin typeface="Tahoma" pitchFamily="1" charset="0"/>
            </a:endParaRPr>
          </a:p>
        </p:txBody>
      </p:sp>
      <p:grpSp>
        <p:nvGrpSpPr>
          <p:cNvPr id="3227" name="Group 155"/>
          <p:cNvGrpSpPr>
            <a:grpSpLocks/>
          </p:cNvGrpSpPr>
          <p:nvPr/>
        </p:nvGrpSpPr>
        <p:grpSpPr bwMode="auto">
          <a:xfrm>
            <a:off x="4893137" y="190500"/>
            <a:ext cx="2308381" cy="304800"/>
            <a:chOff x="-355" y="3520"/>
            <a:chExt cx="1747" cy="192"/>
          </a:xfrm>
        </p:grpSpPr>
        <p:sp>
          <p:nvSpPr>
            <p:cNvPr id="3228" name="AutoShape 156"/>
            <p:cNvSpPr>
              <a:spLocks noChangeArrowheads="1"/>
            </p:cNvSpPr>
            <p:nvPr/>
          </p:nvSpPr>
          <p:spPr bwMode="auto">
            <a:xfrm>
              <a:off x="384" y="3520"/>
              <a:ext cx="1008" cy="192"/>
            </a:xfrm>
            <a:prstGeom prst="roundRect">
              <a:avLst>
                <a:gd name="adj" fmla="val 16667"/>
              </a:avLst>
            </a:prstGeom>
            <a:noFill/>
            <a:ln w="9525">
              <a:noFill/>
              <a:round/>
              <a:headEnd/>
              <a:tailEnd/>
            </a:ln>
          </p:spPr>
          <p:txBody>
            <a:bodyPr wrap="none" anchor="ctr"/>
            <a:lstStyle/>
            <a:p>
              <a:endParaRPr lang="en-GB"/>
            </a:p>
          </p:txBody>
        </p:sp>
        <p:sp>
          <p:nvSpPr>
            <p:cNvPr id="3229" name="Rectangle 157"/>
            <p:cNvSpPr>
              <a:spLocks noChangeArrowheads="1"/>
            </p:cNvSpPr>
            <p:nvPr/>
          </p:nvSpPr>
          <p:spPr bwMode="auto">
            <a:xfrm>
              <a:off x="-355" y="3540"/>
              <a:ext cx="1746" cy="145"/>
            </a:xfrm>
            <a:prstGeom prst="rect">
              <a:avLst/>
            </a:prstGeom>
            <a:noFill/>
            <a:ln w="9525">
              <a:noFill/>
              <a:miter lim="800000"/>
              <a:headEnd/>
              <a:tailEnd/>
            </a:ln>
          </p:spPr>
          <p:txBody>
            <a:bodyPr wrap="none">
              <a:spAutoFit/>
            </a:bodyPr>
            <a:lstStyle/>
            <a:p>
              <a:pPr algn="r" eaLnBrk="1" hangingPunct="1">
                <a:spcBef>
                  <a:spcPct val="50000"/>
                </a:spcBef>
              </a:pPr>
              <a:r>
                <a:rPr lang="en-GB" sz="900" b="1" baseline="0" dirty="0">
                  <a:solidFill>
                    <a:schemeClr val="bg1"/>
                  </a:solidFill>
                  <a:latin typeface="Tahoma" pitchFamily="1" charset="0"/>
                </a:rPr>
                <a:t>CITOMEGALOVIRUS HUMANO (CMV)</a:t>
              </a:r>
              <a:endParaRPr lang="en-US" sz="900" baseline="0" dirty="0">
                <a:solidFill>
                  <a:schemeClr val="bg1"/>
                </a:solidFill>
                <a:latin typeface="Tahoma" pitchFamily="1" charset="0"/>
              </a:endParaRPr>
            </a:p>
          </p:txBody>
        </p:sp>
      </p:grpSp>
      <p:sp>
        <p:nvSpPr>
          <p:cNvPr id="3230" name="Text Box 158"/>
          <p:cNvSpPr txBox="1">
            <a:spLocks noChangeArrowheads="1"/>
          </p:cNvSpPr>
          <p:nvPr/>
        </p:nvSpPr>
        <p:spPr bwMode="auto">
          <a:xfrm rot="5400000">
            <a:off x="5572906" y="4011982"/>
            <a:ext cx="3121049" cy="123111"/>
          </a:xfrm>
          <a:prstGeom prst="rect">
            <a:avLst/>
          </a:prstGeom>
          <a:noFill/>
          <a:ln w="9525">
            <a:noFill/>
            <a:miter lim="800000"/>
            <a:headEnd/>
            <a:tailEnd/>
          </a:ln>
          <a:effectLst/>
        </p:spPr>
        <p:txBody>
          <a:bodyPr wrap="square" lIns="0" tIns="0" rIns="0" bIns="0">
            <a:spAutoFit/>
          </a:bodyPr>
          <a:lstStyle/>
          <a:p>
            <a:r>
              <a:rPr lang="en-GB" sz="800" baseline="0" dirty="0">
                <a:solidFill>
                  <a:schemeClr val="bg1"/>
                </a:solidFill>
              </a:rPr>
              <a:t>© Los </a:t>
            </a:r>
            <a:r>
              <a:rPr lang="en-GB" sz="800" baseline="0" dirty="0" err="1">
                <a:solidFill>
                  <a:schemeClr val="bg1"/>
                </a:solidFill>
              </a:rPr>
              <a:t>derechos</a:t>
            </a:r>
            <a:r>
              <a:rPr lang="en-GB" sz="800" baseline="0" dirty="0">
                <a:solidFill>
                  <a:schemeClr val="bg1"/>
                </a:solidFill>
              </a:rPr>
              <a:t> de </a:t>
            </a:r>
            <a:r>
              <a:rPr lang="en-GB" sz="800" baseline="0" dirty="0" err="1">
                <a:solidFill>
                  <a:schemeClr val="bg1"/>
                </a:solidFill>
              </a:rPr>
              <a:t>este</a:t>
            </a:r>
            <a:r>
              <a:rPr lang="en-GB" sz="800" baseline="0" dirty="0">
                <a:solidFill>
                  <a:schemeClr val="bg1"/>
                </a:solidFill>
              </a:rPr>
              <a:t> </a:t>
            </a:r>
            <a:r>
              <a:rPr lang="en-GB" sz="800" baseline="0" dirty="0" err="1">
                <a:solidFill>
                  <a:schemeClr val="bg1"/>
                </a:solidFill>
              </a:rPr>
              <a:t>documento</a:t>
            </a:r>
            <a:r>
              <a:rPr lang="en-GB" sz="800" baseline="0" dirty="0">
                <a:solidFill>
                  <a:schemeClr val="bg1"/>
                </a:solidFill>
              </a:rPr>
              <a:t> </a:t>
            </a:r>
            <a:r>
              <a:rPr lang="en-GB" sz="800" baseline="0" dirty="0" err="1">
                <a:solidFill>
                  <a:schemeClr val="bg1"/>
                </a:solidFill>
              </a:rPr>
              <a:t>corresponden</a:t>
            </a:r>
            <a:r>
              <a:rPr lang="en-GB" sz="800" baseline="0" dirty="0">
                <a:solidFill>
                  <a:schemeClr val="bg1"/>
                </a:solidFill>
              </a:rPr>
              <a:t> a </a:t>
            </a:r>
            <a:r>
              <a:rPr lang="en-GB" sz="800" baseline="0" dirty="0" err="1">
                <a:solidFill>
                  <a:schemeClr val="bg1"/>
                </a:solidFill>
              </a:rPr>
              <a:t>su</a:t>
            </a:r>
            <a:r>
              <a:rPr lang="en-GB" sz="800" baseline="0" dirty="0">
                <a:solidFill>
                  <a:schemeClr val="bg1"/>
                </a:solidFill>
              </a:rPr>
              <a:t> </a:t>
            </a:r>
            <a:r>
              <a:rPr lang="en-GB" sz="800" baseline="0" dirty="0" err="1">
                <a:solidFill>
                  <a:schemeClr val="bg1"/>
                </a:solidFill>
              </a:rPr>
              <a:t>autor</a:t>
            </a:r>
            <a:r>
              <a:rPr lang="en-GB" sz="800" baseline="0" dirty="0">
                <a:solidFill>
                  <a:schemeClr val="bg1"/>
                </a:solidFill>
              </a:rPr>
              <a:t>.</a:t>
            </a:r>
          </a:p>
        </p:txBody>
      </p:sp>
      <p:sp>
        <p:nvSpPr>
          <p:cNvPr id="49" name="Text Box 74"/>
          <p:cNvSpPr txBox="1">
            <a:spLocks noChangeArrowheads="1"/>
          </p:cNvSpPr>
          <p:nvPr/>
        </p:nvSpPr>
        <p:spPr bwMode="auto">
          <a:xfrm>
            <a:off x="4557038" y="9887258"/>
            <a:ext cx="2023519" cy="227730"/>
          </a:xfrm>
          <a:prstGeom prst="rect">
            <a:avLst/>
          </a:prstGeom>
          <a:noFill/>
          <a:ln w="9525">
            <a:noFill/>
            <a:miter lim="800000"/>
            <a:headEnd/>
            <a:tailEnd/>
          </a:ln>
        </p:spPr>
        <p:txBody>
          <a:bodyPr wrap="none" lIns="88368" tIns="44184" rIns="88368" bIns="44184">
            <a:spAutoFit/>
          </a:bodyPr>
          <a:lstStyle/>
          <a:p>
            <a:r>
              <a:rPr lang="es-ES" sz="900" b="1" baseline="0" dirty="0" err="1">
                <a:latin typeface="Tahoma" pitchFamily="1" charset="0"/>
              </a:rPr>
              <a:t>Citomegalovirus</a:t>
            </a:r>
            <a:r>
              <a:rPr lang="es-ES" sz="900" b="1" baseline="0" dirty="0">
                <a:latin typeface="Tahoma" pitchFamily="1" charset="0"/>
              </a:rPr>
              <a:t> humano (CMV)</a:t>
            </a:r>
            <a:endParaRPr lang="es-ES" sz="900" b="1" baseline="0" dirty="0"/>
          </a:p>
        </p:txBody>
      </p:sp>
      <p:sp>
        <p:nvSpPr>
          <p:cNvPr id="3" name="TextBox 2"/>
          <p:cNvSpPr txBox="1"/>
          <p:nvPr/>
        </p:nvSpPr>
        <p:spPr>
          <a:xfrm>
            <a:off x="597571" y="1547267"/>
            <a:ext cx="5343077" cy="430887"/>
          </a:xfrm>
          <a:prstGeom prst="rect">
            <a:avLst/>
          </a:prstGeom>
          <a:noFill/>
        </p:spPr>
        <p:txBody>
          <a:bodyPr wrap="square" rtlCol="0">
            <a:spAutoFit/>
          </a:bodyPr>
          <a:lstStyle/>
          <a:p>
            <a:r>
              <a:rPr lang="en-GB" sz="1800" b="1" dirty="0">
                <a:solidFill>
                  <a:schemeClr val="bg1"/>
                </a:solidFill>
                <a:latin typeface="Tahoma" panose="020B0604030504040204" pitchFamily="34" charset="0"/>
                <a:ea typeface="Tahoma" panose="020B0604030504040204" pitchFamily="34" charset="0"/>
                <a:cs typeface="Tahoma" panose="020B0604030504040204" pitchFamily="34" charset="0"/>
              </a:rPr>
              <a:t>Gabrielle Stack, Maria Stacey, Universidad de Cardiff, </a:t>
            </a:r>
            <a:r>
              <a:rPr lang="en-GB" sz="1800" b="1" dirty="0" err="1">
                <a:solidFill>
                  <a:schemeClr val="bg1"/>
                </a:solidFill>
                <a:latin typeface="Tahoma" panose="020B0604030504040204" pitchFamily="34" charset="0"/>
                <a:ea typeface="Tahoma" panose="020B0604030504040204" pitchFamily="34" charset="0"/>
                <a:cs typeface="Tahoma" panose="020B0604030504040204" pitchFamily="34" charset="0"/>
              </a:rPr>
              <a:t>Reino</a:t>
            </a:r>
            <a:r>
              <a:rPr lang="en-GB" sz="18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GB" sz="1800" b="1" dirty="0" err="1">
                <a:solidFill>
                  <a:schemeClr val="bg1"/>
                </a:solidFill>
                <a:latin typeface="Tahoma" panose="020B0604030504040204" pitchFamily="34" charset="0"/>
                <a:ea typeface="Tahoma" panose="020B0604030504040204" pitchFamily="34" charset="0"/>
                <a:cs typeface="Tahoma" panose="020B0604030504040204" pitchFamily="34" charset="0"/>
              </a:rPr>
              <a:t>Unido</a:t>
            </a:r>
            <a:endParaRPr lang="en-GB" sz="18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GB" sz="1000" b="1" baseline="0" dirty="0" err="1">
                <a:solidFill>
                  <a:schemeClr val="bg1"/>
                </a:solidFill>
                <a:latin typeface="Tahoma" panose="020B0604030504040204" pitchFamily="34" charset="0"/>
                <a:ea typeface="Tahoma" panose="020B0604030504040204" pitchFamily="34" charset="0"/>
                <a:cs typeface="Tahoma" panose="020B0604030504040204" pitchFamily="34" charset="0"/>
              </a:rPr>
              <a:t>Traducción</a:t>
            </a:r>
            <a:r>
              <a:rPr lang="en-GB" sz="1000" b="1" baseline="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GB" sz="1000" b="1" baseline="0" dirty="0" err="1">
                <a:solidFill>
                  <a:schemeClr val="bg1"/>
                </a:solidFill>
                <a:latin typeface="Tahoma" panose="020B0604030504040204" pitchFamily="34" charset="0"/>
                <a:ea typeface="Tahoma" panose="020B0604030504040204" pitchFamily="34" charset="0"/>
                <a:cs typeface="Tahoma" panose="020B0604030504040204" pitchFamily="34" charset="0"/>
              </a:rPr>
              <a:t>Jesús</a:t>
            </a:r>
            <a:r>
              <a:rPr lang="en-GB" sz="1000" b="1" baseline="0" dirty="0">
                <a:solidFill>
                  <a:schemeClr val="bg1"/>
                </a:solidFill>
                <a:latin typeface="Tahoma" panose="020B0604030504040204" pitchFamily="34" charset="0"/>
                <a:ea typeface="Tahoma" panose="020B0604030504040204" pitchFamily="34" charset="0"/>
                <a:cs typeface="Tahoma" panose="020B0604030504040204" pitchFamily="34" charset="0"/>
              </a:rPr>
              <a:t> Gil, </a:t>
            </a:r>
            <a:r>
              <a:rPr lang="en-GB" sz="1000" b="1" baseline="0" dirty="0" err="1">
                <a:solidFill>
                  <a:schemeClr val="bg1"/>
                </a:solidFill>
                <a:latin typeface="Tahoma" panose="020B0604030504040204" pitchFamily="34" charset="0"/>
                <a:ea typeface="Tahoma" panose="020B0604030504040204" pitchFamily="34" charset="0"/>
                <a:cs typeface="Tahoma" panose="020B0604030504040204" pitchFamily="34" charset="0"/>
              </a:rPr>
              <a:t>Würzburg</a:t>
            </a:r>
            <a:r>
              <a:rPr lang="en-GB" sz="1000" b="1" baseline="0" dirty="0">
                <a:solidFill>
                  <a:schemeClr val="bg1"/>
                </a:solidFill>
                <a:latin typeface="Tahoma" panose="020B0604030504040204" pitchFamily="34" charset="0"/>
                <a:ea typeface="Tahoma" panose="020B0604030504040204" pitchFamily="34" charset="0"/>
                <a:cs typeface="Tahoma" panose="020B0604030504040204" pitchFamily="34" charset="0"/>
              </a:rPr>
              <a:t>, DE (SEI)</a:t>
            </a:r>
            <a:endParaRPr lang="en-US" sz="1000" b="1" baseline="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5" name="AutoShape 165"/>
          <p:cNvSpPr>
            <a:spLocks noChangeArrowheads="1"/>
          </p:cNvSpPr>
          <p:nvPr/>
        </p:nvSpPr>
        <p:spPr bwMode="auto">
          <a:xfrm>
            <a:off x="4481438" y="9570875"/>
            <a:ext cx="2187545" cy="304800"/>
          </a:xfrm>
          <a:prstGeom prst="roundRect">
            <a:avLst>
              <a:gd name="adj" fmla="val 0"/>
            </a:avLst>
          </a:prstGeom>
          <a:solidFill>
            <a:srgbClr val="AB857D"/>
          </a:solidFill>
          <a:ln>
            <a:noFill/>
          </a:ln>
        </p:spPr>
        <p:txBody>
          <a:bodyPr wrap="none" anchor="ctr"/>
          <a:lstStyle>
            <a:lvl1pPr>
              <a:defRPr sz="2400" baseline="-25000">
                <a:solidFill>
                  <a:schemeClr val="tx1"/>
                </a:solidFill>
                <a:latin typeface="Arial" panose="020B0604020202020204" pitchFamily="34" charset="0"/>
                <a:ea typeface="ＭＳ Ｐゴシック" panose="020B0600070205080204" pitchFamily="34" charset="-128"/>
              </a:defRPr>
            </a:lvl1pPr>
            <a:lvl2pPr marL="742950" indent="-285750">
              <a:defRPr sz="2400" baseline="-25000">
                <a:solidFill>
                  <a:schemeClr val="tx1"/>
                </a:solidFill>
                <a:latin typeface="Arial" panose="020B0604020202020204" pitchFamily="34" charset="0"/>
                <a:ea typeface="ＭＳ Ｐゴシック" panose="020B0600070205080204" pitchFamily="34" charset="-128"/>
              </a:defRPr>
            </a:lvl2pPr>
            <a:lvl3pPr marL="1143000" indent="-228600">
              <a:defRPr sz="2400" baseline="-25000">
                <a:solidFill>
                  <a:schemeClr val="tx1"/>
                </a:solidFill>
                <a:latin typeface="Arial" panose="020B0604020202020204" pitchFamily="34" charset="0"/>
                <a:ea typeface="ＭＳ Ｐゴシック" panose="020B0600070205080204" pitchFamily="34" charset="-128"/>
              </a:defRPr>
            </a:lvl3pPr>
            <a:lvl4pPr marL="1600200" indent="-228600">
              <a:defRPr sz="2400" baseline="-25000">
                <a:solidFill>
                  <a:schemeClr val="tx1"/>
                </a:solidFill>
                <a:latin typeface="Arial" panose="020B0604020202020204" pitchFamily="34" charset="0"/>
                <a:ea typeface="ＭＳ Ｐゴシック" panose="020B0600070205080204" pitchFamily="34" charset="-128"/>
              </a:defRPr>
            </a:lvl4pPr>
            <a:lvl5pPr marL="2057400" indent="-228600">
              <a:defRPr sz="2400" baseline="-25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aseline="-25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aseline="-25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aseline="-25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aseline="-25000">
                <a:solidFill>
                  <a:schemeClr val="tx1"/>
                </a:solidFill>
                <a:latin typeface="Arial" panose="020B0604020202020204" pitchFamily="34" charset="0"/>
                <a:ea typeface="ＭＳ Ｐゴシック" panose="020B0600070205080204" pitchFamily="34" charset="-128"/>
              </a:defRPr>
            </a:lvl9pPr>
          </a:lstStyle>
          <a:p>
            <a:pPr lvl="0"/>
            <a:r>
              <a:rPr lang="es-ES" altLang="en-US" sz="1000" b="1" i="1" baseline="0" dirty="0">
                <a:solidFill>
                  <a:srgbClr val="FFFFFF"/>
                </a:solidFill>
              </a:rPr>
              <a:t>Continúa en la siguiente página…</a:t>
            </a:r>
          </a:p>
        </p:txBody>
      </p:sp>
      <p:sp>
        <p:nvSpPr>
          <p:cNvPr id="2" name="TextBox 1"/>
          <p:cNvSpPr txBox="1"/>
          <p:nvPr/>
        </p:nvSpPr>
        <p:spPr>
          <a:xfrm>
            <a:off x="580764" y="2015689"/>
            <a:ext cx="6243749" cy="5098832"/>
          </a:xfrm>
          <a:prstGeom prst="rect">
            <a:avLst/>
          </a:prstGeom>
          <a:noFill/>
        </p:spPr>
        <p:txBody>
          <a:bodyPr wrap="square" rtlCol="0">
            <a:spAutoFit/>
          </a:bodyPr>
          <a:lstStyle/>
          <a:p>
            <a:pPr algn="just"/>
            <a:r>
              <a:rPr lang="es-ES" sz="1200" b="1" baseline="0" dirty="0"/>
              <a:t>Enfermedad asociada al CMV</a:t>
            </a:r>
          </a:p>
          <a:p>
            <a:pPr algn="just"/>
            <a:r>
              <a:rPr lang="es-ES" sz="1600" dirty="0"/>
              <a:t>El </a:t>
            </a:r>
            <a:r>
              <a:rPr lang="es-ES" sz="1600" dirty="0" err="1"/>
              <a:t>citomegalovirus</a:t>
            </a:r>
            <a:r>
              <a:rPr lang="es-ES" sz="1600" dirty="0"/>
              <a:t> humano (CMV) es un </a:t>
            </a:r>
            <a:r>
              <a:rPr lang="es-ES" sz="1600" dirty="0" err="1"/>
              <a:t>herpesvirus</a:t>
            </a:r>
            <a:r>
              <a:rPr lang="es-ES" sz="1600" dirty="0"/>
              <a:t> que causa infecciones de larga duración en humanos. Su prevalencia está en torno al 55-100%, en función de los distintos factores socioeconómicos y geográficos. La infección primaria es generalmente asintomática en los hospedadores sanos pero puede ocurrir enfermedad severa y, en ocasiones fatal, en aquellos individuos inmunocomprometidos y neonatos. El CMV es el principal agente infeccioso que cursa con anormalidades congénita en el mundo desarrollado, afectando al 1-2,5% de todos los nacimientos. Las infecciones intrauterinas contribuyen a la morbilidad, por ejemplo disminuyen el peso de los nacidos, pueden provocar pérdidas auditivas, problemas de visión, microcefalia, </a:t>
            </a:r>
            <a:r>
              <a:rPr lang="es-ES" sz="1600" dirty="0" err="1"/>
              <a:t>hepatoesplenomegalia</a:t>
            </a:r>
            <a:r>
              <a:rPr lang="es-ES" sz="1600" dirty="0"/>
              <a:t> y diversos grados de retraso mental.</a:t>
            </a:r>
          </a:p>
          <a:p>
            <a:pPr algn="just"/>
            <a:endParaRPr lang="es-ES" sz="1600" dirty="0"/>
          </a:p>
          <a:p>
            <a:pPr algn="just"/>
            <a:r>
              <a:rPr lang="es-ES" sz="1600" dirty="0"/>
              <a:t>El CMV también causa enfermedad grave en los receptores de órganos y pacientes con SIDA, bien después de la infección primaria o a través de la reactivación de la infección latente. En individuos inmunocomprometidos, la infección pueden controlarse a veces con un tratamiento antirretroviral, aunque no está exento de algunos problemas como toxicidad o el desarrollo de resistencias de algunas cepas de CMV. Además las terapias antirretrovirales pueden no estar disponibles en los países en desarrollo.</a:t>
            </a:r>
          </a:p>
          <a:p>
            <a:pPr algn="just"/>
            <a:endParaRPr lang="es-ES" sz="1200" baseline="0" dirty="0"/>
          </a:p>
          <a:p>
            <a:pPr algn="just"/>
            <a:r>
              <a:rPr lang="es-ES" sz="1200" b="1" baseline="0" dirty="0"/>
              <a:t>La respuesta inmune al </a:t>
            </a:r>
            <a:r>
              <a:rPr lang="es-ES" sz="1200" b="1" baseline="0" dirty="0" err="1"/>
              <a:t>citomegalovirus</a:t>
            </a:r>
            <a:endParaRPr lang="es-ES" sz="1200" b="1" baseline="0" dirty="0"/>
          </a:p>
          <a:p>
            <a:pPr algn="just"/>
            <a:endParaRPr lang="es-ES" sz="1200" b="1" baseline="0" dirty="0"/>
          </a:p>
          <a:p>
            <a:pPr algn="just"/>
            <a:r>
              <a:rPr lang="es-ES" sz="1600" dirty="0"/>
              <a:t>Los receptores de reconocimiento de patógenos extracelulares e intracelulares, como los receptores de tipo </a:t>
            </a:r>
            <a:r>
              <a:rPr lang="es-ES" sz="1600" dirty="0" err="1"/>
              <a:t>Toll</a:t>
            </a:r>
            <a:r>
              <a:rPr lang="es-ES" sz="1600" dirty="0"/>
              <a:t> (</a:t>
            </a:r>
            <a:r>
              <a:rPr lang="es-ES" sz="1600" dirty="0" err="1"/>
              <a:t>TLRs</a:t>
            </a:r>
            <a:r>
              <a:rPr lang="es-ES" sz="1600" dirty="0"/>
              <a:t>) reconocen componentes del </a:t>
            </a:r>
            <a:r>
              <a:rPr lang="es-ES" sz="1600" dirty="0" err="1"/>
              <a:t>virión</a:t>
            </a:r>
            <a:r>
              <a:rPr lang="es-ES" sz="1600" dirty="0"/>
              <a:t>, lo que genera una respuesta innata frente al virus. Esto permite la producción de </a:t>
            </a:r>
            <a:r>
              <a:rPr lang="es-ES" sz="1600" dirty="0" err="1"/>
              <a:t>citocinas</a:t>
            </a:r>
            <a:r>
              <a:rPr lang="es-ES" sz="1600" dirty="0"/>
              <a:t> inflamatorias como los interferones de tipo 1 (IFN), factor de necrosis tumoral alfa (TNF-α) e interleucina 6 (IL-6). Estas </a:t>
            </a:r>
            <a:r>
              <a:rPr lang="es-ES" sz="1600" dirty="0" err="1"/>
              <a:t>citocinas</a:t>
            </a:r>
            <a:r>
              <a:rPr lang="es-ES" sz="1600" dirty="0"/>
              <a:t> inflamatorias pueden reclutar y activar células </a:t>
            </a:r>
            <a:r>
              <a:rPr lang="es-ES" sz="1600" dirty="0" err="1"/>
              <a:t>fagocíticas</a:t>
            </a:r>
            <a:r>
              <a:rPr lang="es-ES" sz="1600" dirty="0"/>
              <a:t>, como células dendríticas, que pueden fagocitar células infectadas. Las células natural </a:t>
            </a:r>
            <a:r>
              <a:rPr lang="es-ES" sz="1600" dirty="0" err="1"/>
              <a:t>killer</a:t>
            </a:r>
            <a:r>
              <a:rPr lang="es-ES" sz="1600" dirty="0"/>
              <a:t> (NK) también son reclutadas en los sitios iniciales de infección, donde eliminan a las células infectadas mediante la liberación de proteínas citotóxicas. Algunos estudios a partir de modelos múridos de </a:t>
            </a:r>
            <a:r>
              <a:rPr lang="es-ES" sz="1600" dirty="0" err="1"/>
              <a:t>citomegalovirus</a:t>
            </a:r>
            <a:r>
              <a:rPr lang="es-ES" sz="1600" dirty="0"/>
              <a:t> sugieren que los neutrófilos podrían contribuir al control temprano de la infección.</a:t>
            </a:r>
          </a:p>
        </p:txBody>
      </p:sp>
      <p:sp>
        <p:nvSpPr>
          <p:cNvPr id="6" name="TextBox 5"/>
          <p:cNvSpPr txBox="1"/>
          <p:nvPr/>
        </p:nvSpPr>
        <p:spPr>
          <a:xfrm>
            <a:off x="3195967" y="6957883"/>
            <a:ext cx="3628546" cy="2636619"/>
          </a:xfrm>
          <a:prstGeom prst="rect">
            <a:avLst/>
          </a:prstGeom>
          <a:noFill/>
        </p:spPr>
        <p:txBody>
          <a:bodyPr wrap="square" rtlCol="0">
            <a:spAutoFit/>
          </a:bodyPr>
          <a:lstStyle/>
          <a:p>
            <a:pPr algn="just"/>
            <a:r>
              <a:rPr lang="es-ES" sz="1600" dirty="0"/>
              <a:t>La respuesta adaptativa contribuye al control a largo plazo del virus. Las infecciones resultan en una amplia respuesta de células T CD8 citotóxicas, las cuales parecen ser cruciales para el control de las infecciones primarias y para evitar la reactivación. Además, las células T CD4 productoras de IFN-γ se han asociado con una disminución de los virus en la orina, por lo tanto limitan la difusión a nuevos hospedadores. Las células B también juegan un importante papel, ya que podrían prevenir la transmisión a los fetos en el útero, por ejemplo, a través de los anticuerpos maternos.</a:t>
            </a:r>
          </a:p>
          <a:p>
            <a:pPr algn="just"/>
            <a:endParaRPr lang="es-ES" sz="1600" dirty="0"/>
          </a:p>
          <a:p>
            <a:pPr algn="just"/>
            <a:r>
              <a:rPr lang="es-ES" sz="1600" b="1" dirty="0"/>
              <a:t>En la figura 1 se muestra un resumen de las respuestas inmunitarias frente al CMV</a:t>
            </a:r>
          </a:p>
          <a:p>
            <a:endParaRPr lang="es-ES" dirty="0"/>
          </a:p>
        </p:txBody>
      </p:sp>
      <p:pic>
        <p:nvPicPr>
          <p:cNvPr id="4" name="Imagen 3"/>
          <p:cNvPicPr>
            <a:picLocks noChangeAspect="1"/>
          </p:cNvPicPr>
          <p:nvPr/>
        </p:nvPicPr>
        <p:blipFill>
          <a:blip r:embed="rId2"/>
          <a:stretch>
            <a:fillRect/>
          </a:stretch>
        </p:blipFill>
        <p:spPr>
          <a:xfrm>
            <a:off x="638558" y="7061882"/>
            <a:ext cx="2499615" cy="305310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Box 188"/>
          <p:cNvSpPr txBox="1">
            <a:spLocks noChangeArrowheads="1"/>
          </p:cNvSpPr>
          <p:nvPr/>
        </p:nvSpPr>
        <p:spPr bwMode="auto">
          <a:xfrm>
            <a:off x="766762" y="228600"/>
            <a:ext cx="3210619" cy="230832"/>
          </a:xfrm>
          <a:prstGeom prst="rect">
            <a:avLst/>
          </a:prstGeom>
          <a:noFill/>
          <a:ln w="9525">
            <a:noFill/>
            <a:miter lim="800000"/>
            <a:headEnd/>
            <a:tailEnd/>
          </a:ln>
          <a:effectLst/>
        </p:spPr>
        <p:txBody>
          <a:bodyPr wrap="square">
            <a:spAutoFit/>
          </a:bodyPr>
          <a:lstStyle/>
          <a:p>
            <a:pPr defTabSz="884238" eaLnBrk="1" hangingPunct="1">
              <a:spcBef>
                <a:spcPct val="50000"/>
              </a:spcBef>
            </a:pPr>
            <a:r>
              <a:rPr lang="en-GB" sz="900" baseline="0" dirty="0">
                <a:latin typeface="Tahoma" pitchFamily="1" charset="0"/>
              </a:rPr>
              <a:t>BLOQUE: </a:t>
            </a:r>
            <a:r>
              <a:rPr lang="en-GB" sz="900" b="1" baseline="0">
                <a:latin typeface="Tahoma" pitchFamily="1" charset="0"/>
              </a:rPr>
              <a:t>MICROBIOS PATÓGENOS </a:t>
            </a:r>
            <a:r>
              <a:rPr lang="en-GB" sz="900" b="1" baseline="0" dirty="0">
                <a:latin typeface="Tahoma" pitchFamily="1" charset="0"/>
              </a:rPr>
              <a:t>Y ENFERMEDAD</a:t>
            </a:r>
          </a:p>
        </p:txBody>
      </p:sp>
      <p:sp>
        <p:nvSpPr>
          <p:cNvPr id="18" name="Line 10"/>
          <p:cNvSpPr>
            <a:spLocks noChangeShapeType="1"/>
          </p:cNvSpPr>
          <p:nvPr/>
        </p:nvSpPr>
        <p:spPr bwMode="auto">
          <a:xfrm flipV="1">
            <a:off x="685800" y="0"/>
            <a:ext cx="0" cy="381000"/>
          </a:xfrm>
          <a:prstGeom prst="line">
            <a:avLst/>
          </a:prstGeom>
          <a:noFill/>
          <a:ln w="9525">
            <a:solidFill>
              <a:schemeClr val="tx1"/>
            </a:solidFill>
            <a:round/>
            <a:headEnd/>
            <a:tailEnd/>
          </a:ln>
        </p:spPr>
        <p:txBody>
          <a:bodyPr wrap="none" anchor="ctr"/>
          <a:lstStyle/>
          <a:p>
            <a:endParaRPr lang="en-GB"/>
          </a:p>
        </p:txBody>
      </p:sp>
      <p:sp>
        <p:nvSpPr>
          <p:cNvPr id="19" name="Line 151"/>
          <p:cNvSpPr>
            <a:spLocks noChangeShapeType="1"/>
          </p:cNvSpPr>
          <p:nvPr/>
        </p:nvSpPr>
        <p:spPr bwMode="auto">
          <a:xfrm flipV="1">
            <a:off x="685800" y="0"/>
            <a:ext cx="0" cy="381000"/>
          </a:xfrm>
          <a:prstGeom prst="line">
            <a:avLst/>
          </a:prstGeom>
          <a:noFill/>
          <a:ln w="9525">
            <a:solidFill>
              <a:schemeClr val="tx1"/>
            </a:solidFill>
            <a:round/>
            <a:headEnd/>
            <a:tailEnd/>
          </a:ln>
        </p:spPr>
        <p:txBody>
          <a:bodyPr wrap="none" anchor="ctr"/>
          <a:lstStyle/>
          <a:p>
            <a:endParaRPr lang="en-GB"/>
          </a:p>
        </p:txBody>
      </p:sp>
      <p:sp>
        <p:nvSpPr>
          <p:cNvPr id="20" name="Text Box 153"/>
          <p:cNvSpPr txBox="1">
            <a:spLocks noChangeArrowheads="1"/>
          </p:cNvSpPr>
          <p:nvPr/>
        </p:nvSpPr>
        <p:spPr bwMode="auto">
          <a:xfrm>
            <a:off x="685800" y="737518"/>
            <a:ext cx="4591050" cy="861774"/>
          </a:xfrm>
          <a:prstGeom prst="rect">
            <a:avLst/>
          </a:prstGeom>
          <a:noFill/>
          <a:ln w="9525">
            <a:noFill/>
            <a:miter lim="800000"/>
            <a:headEnd/>
            <a:tailEnd/>
          </a:ln>
          <a:effectLst/>
        </p:spPr>
        <p:txBody>
          <a:bodyPr lIns="0" tIns="0" rIns="0" bIns="0">
            <a:spAutoFit/>
          </a:bodyPr>
          <a:lstStyle/>
          <a:p>
            <a:pPr defTabSz="884238" eaLnBrk="1" hangingPunct="1">
              <a:spcBef>
                <a:spcPct val="50000"/>
              </a:spcBef>
            </a:pPr>
            <a:r>
              <a:rPr lang="en-GB" sz="2800" b="1" baseline="0" dirty="0" err="1">
                <a:solidFill>
                  <a:schemeClr val="bg1"/>
                </a:solidFill>
                <a:latin typeface="Tahoma" pitchFamily="1" charset="0"/>
              </a:rPr>
              <a:t>Citomegalovirus</a:t>
            </a:r>
            <a:r>
              <a:rPr lang="en-GB" sz="2800" b="1" baseline="0" dirty="0">
                <a:solidFill>
                  <a:schemeClr val="bg1"/>
                </a:solidFill>
                <a:latin typeface="Tahoma" pitchFamily="1" charset="0"/>
              </a:rPr>
              <a:t> </a:t>
            </a:r>
            <a:r>
              <a:rPr lang="en-GB" sz="2800" b="1" baseline="0" dirty="0" err="1">
                <a:solidFill>
                  <a:schemeClr val="bg1"/>
                </a:solidFill>
                <a:latin typeface="Tahoma" pitchFamily="1" charset="0"/>
              </a:rPr>
              <a:t>humano</a:t>
            </a:r>
            <a:r>
              <a:rPr lang="en-GB" sz="2800" b="1" baseline="0" dirty="0">
                <a:solidFill>
                  <a:schemeClr val="bg1"/>
                </a:solidFill>
                <a:latin typeface="Tahoma" pitchFamily="1" charset="0"/>
              </a:rPr>
              <a:t> (CMV)</a:t>
            </a:r>
            <a:endParaRPr lang="en-GB" sz="1100" b="1" baseline="0" dirty="0">
              <a:solidFill>
                <a:schemeClr val="bg1"/>
              </a:solidFill>
              <a:latin typeface="Tahoma" pitchFamily="1" charset="0"/>
            </a:endParaRPr>
          </a:p>
        </p:txBody>
      </p:sp>
      <p:grpSp>
        <p:nvGrpSpPr>
          <p:cNvPr id="21" name="Group 155"/>
          <p:cNvGrpSpPr>
            <a:grpSpLocks/>
          </p:cNvGrpSpPr>
          <p:nvPr/>
        </p:nvGrpSpPr>
        <p:grpSpPr bwMode="auto">
          <a:xfrm>
            <a:off x="4893137" y="190500"/>
            <a:ext cx="2308381" cy="304800"/>
            <a:chOff x="-355" y="3520"/>
            <a:chExt cx="1747" cy="192"/>
          </a:xfrm>
        </p:grpSpPr>
        <p:sp>
          <p:nvSpPr>
            <p:cNvPr id="22" name="AutoShape 156"/>
            <p:cNvSpPr>
              <a:spLocks noChangeArrowheads="1"/>
            </p:cNvSpPr>
            <p:nvPr/>
          </p:nvSpPr>
          <p:spPr bwMode="auto">
            <a:xfrm>
              <a:off x="384" y="3520"/>
              <a:ext cx="1008" cy="192"/>
            </a:xfrm>
            <a:prstGeom prst="roundRect">
              <a:avLst>
                <a:gd name="adj" fmla="val 16667"/>
              </a:avLst>
            </a:prstGeom>
            <a:noFill/>
            <a:ln w="9525">
              <a:noFill/>
              <a:round/>
              <a:headEnd/>
              <a:tailEnd/>
            </a:ln>
          </p:spPr>
          <p:txBody>
            <a:bodyPr wrap="none" anchor="ctr"/>
            <a:lstStyle/>
            <a:p>
              <a:endParaRPr lang="en-GB"/>
            </a:p>
          </p:txBody>
        </p:sp>
        <p:sp>
          <p:nvSpPr>
            <p:cNvPr id="23" name="Rectangle 157"/>
            <p:cNvSpPr>
              <a:spLocks noChangeArrowheads="1"/>
            </p:cNvSpPr>
            <p:nvPr/>
          </p:nvSpPr>
          <p:spPr bwMode="auto">
            <a:xfrm>
              <a:off x="-355" y="3540"/>
              <a:ext cx="1746" cy="145"/>
            </a:xfrm>
            <a:prstGeom prst="rect">
              <a:avLst/>
            </a:prstGeom>
            <a:noFill/>
            <a:ln w="9525">
              <a:noFill/>
              <a:miter lim="800000"/>
              <a:headEnd/>
              <a:tailEnd/>
            </a:ln>
          </p:spPr>
          <p:txBody>
            <a:bodyPr wrap="none">
              <a:spAutoFit/>
            </a:bodyPr>
            <a:lstStyle/>
            <a:p>
              <a:pPr algn="r" eaLnBrk="1" hangingPunct="1">
                <a:spcBef>
                  <a:spcPct val="50000"/>
                </a:spcBef>
              </a:pPr>
              <a:r>
                <a:rPr lang="en-GB" sz="900" b="1" baseline="0" dirty="0">
                  <a:solidFill>
                    <a:schemeClr val="bg1"/>
                  </a:solidFill>
                  <a:latin typeface="Tahoma" pitchFamily="1" charset="0"/>
                </a:rPr>
                <a:t>CITOMEGALOVIRUS HUMANO (CMV)</a:t>
              </a:r>
              <a:endParaRPr lang="en-US" sz="900" baseline="0" dirty="0">
                <a:solidFill>
                  <a:schemeClr val="bg1"/>
                </a:solidFill>
                <a:latin typeface="Tahoma" pitchFamily="1" charset="0"/>
              </a:endParaRPr>
            </a:p>
          </p:txBody>
        </p:sp>
      </p:grpSp>
      <p:sp>
        <p:nvSpPr>
          <p:cNvPr id="24" name="TextBox 2"/>
          <p:cNvSpPr txBox="1"/>
          <p:nvPr/>
        </p:nvSpPr>
        <p:spPr>
          <a:xfrm>
            <a:off x="597571" y="1547267"/>
            <a:ext cx="5343077" cy="430887"/>
          </a:xfrm>
          <a:prstGeom prst="rect">
            <a:avLst/>
          </a:prstGeom>
          <a:noFill/>
        </p:spPr>
        <p:txBody>
          <a:bodyPr wrap="square" rtlCol="0">
            <a:spAutoFit/>
          </a:bodyPr>
          <a:lstStyle/>
          <a:p>
            <a:r>
              <a:rPr lang="en-GB" sz="1800" b="1" dirty="0">
                <a:solidFill>
                  <a:schemeClr val="bg1"/>
                </a:solidFill>
                <a:latin typeface="Tahoma" panose="020B0604030504040204" pitchFamily="34" charset="0"/>
                <a:ea typeface="Tahoma" panose="020B0604030504040204" pitchFamily="34" charset="0"/>
                <a:cs typeface="Tahoma" panose="020B0604030504040204" pitchFamily="34" charset="0"/>
              </a:rPr>
              <a:t>Gabrielle Stack, Maria Stacey, Universidad de Cardiff, </a:t>
            </a:r>
            <a:r>
              <a:rPr lang="en-GB" sz="1800" b="1" dirty="0" err="1">
                <a:solidFill>
                  <a:schemeClr val="bg1"/>
                </a:solidFill>
                <a:latin typeface="Tahoma" panose="020B0604030504040204" pitchFamily="34" charset="0"/>
                <a:ea typeface="Tahoma" panose="020B0604030504040204" pitchFamily="34" charset="0"/>
                <a:cs typeface="Tahoma" panose="020B0604030504040204" pitchFamily="34" charset="0"/>
              </a:rPr>
              <a:t>Reino</a:t>
            </a:r>
            <a:r>
              <a:rPr lang="en-GB" sz="1800" b="1"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GB" sz="1800" b="1" dirty="0" err="1">
                <a:solidFill>
                  <a:schemeClr val="bg1"/>
                </a:solidFill>
                <a:latin typeface="Tahoma" panose="020B0604030504040204" pitchFamily="34" charset="0"/>
                <a:ea typeface="Tahoma" panose="020B0604030504040204" pitchFamily="34" charset="0"/>
                <a:cs typeface="Tahoma" panose="020B0604030504040204" pitchFamily="34" charset="0"/>
              </a:rPr>
              <a:t>Unido</a:t>
            </a:r>
            <a:endParaRPr lang="en-GB" sz="18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r>
              <a:rPr lang="en-GB" sz="1000" b="1" baseline="0" dirty="0" err="1">
                <a:solidFill>
                  <a:schemeClr val="bg1"/>
                </a:solidFill>
                <a:latin typeface="Tahoma" panose="020B0604030504040204" pitchFamily="34" charset="0"/>
                <a:ea typeface="Tahoma" panose="020B0604030504040204" pitchFamily="34" charset="0"/>
                <a:cs typeface="Tahoma" panose="020B0604030504040204" pitchFamily="34" charset="0"/>
              </a:rPr>
              <a:t>Traducción</a:t>
            </a:r>
            <a:r>
              <a:rPr lang="en-GB" sz="1000" b="1" baseline="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GB" sz="1000" b="1" baseline="0" dirty="0" err="1">
                <a:solidFill>
                  <a:schemeClr val="bg1"/>
                </a:solidFill>
                <a:latin typeface="Tahoma" panose="020B0604030504040204" pitchFamily="34" charset="0"/>
                <a:ea typeface="Tahoma" panose="020B0604030504040204" pitchFamily="34" charset="0"/>
                <a:cs typeface="Tahoma" panose="020B0604030504040204" pitchFamily="34" charset="0"/>
              </a:rPr>
              <a:t>Jesús</a:t>
            </a:r>
            <a:r>
              <a:rPr lang="en-GB" sz="1000" b="1" baseline="0" dirty="0">
                <a:solidFill>
                  <a:schemeClr val="bg1"/>
                </a:solidFill>
                <a:latin typeface="Tahoma" panose="020B0604030504040204" pitchFamily="34" charset="0"/>
                <a:ea typeface="Tahoma" panose="020B0604030504040204" pitchFamily="34" charset="0"/>
                <a:cs typeface="Tahoma" panose="020B0604030504040204" pitchFamily="34" charset="0"/>
              </a:rPr>
              <a:t> Gil, </a:t>
            </a:r>
            <a:r>
              <a:rPr lang="en-GB" sz="1000" b="1" baseline="0" dirty="0" err="1">
                <a:solidFill>
                  <a:schemeClr val="bg1"/>
                </a:solidFill>
                <a:latin typeface="Tahoma" panose="020B0604030504040204" pitchFamily="34" charset="0"/>
                <a:ea typeface="Tahoma" panose="020B0604030504040204" pitchFamily="34" charset="0"/>
                <a:cs typeface="Tahoma" panose="020B0604030504040204" pitchFamily="34" charset="0"/>
              </a:rPr>
              <a:t>Würzburg</a:t>
            </a:r>
            <a:r>
              <a:rPr lang="en-GB" sz="1000" b="1" baseline="0" dirty="0">
                <a:solidFill>
                  <a:schemeClr val="bg1"/>
                </a:solidFill>
                <a:latin typeface="Tahoma" panose="020B0604030504040204" pitchFamily="34" charset="0"/>
                <a:ea typeface="Tahoma" panose="020B0604030504040204" pitchFamily="34" charset="0"/>
                <a:cs typeface="Tahoma" panose="020B0604030504040204" pitchFamily="34" charset="0"/>
              </a:rPr>
              <a:t>, DE (SEI)</a:t>
            </a:r>
            <a:endParaRPr lang="en-US" sz="1000" b="1" baseline="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3" name="Text Box 158"/>
          <p:cNvSpPr txBox="1">
            <a:spLocks noChangeArrowheads="1"/>
          </p:cNvSpPr>
          <p:nvPr/>
        </p:nvSpPr>
        <p:spPr bwMode="auto">
          <a:xfrm rot="5400000">
            <a:off x="5572906" y="4011982"/>
            <a:ext cx="3121049" cy="123111"/>
          </a:xfrm>
          <a:prstGeom prst="rect">
            <a:avLst/>
          </a:prstGeom>
          <a:noFill/>
          <a:ln w="9525">
            <a:noFill/>
            <a:miter lim="800000"/>
            <a:headEnd/>
            <a:tailEnd/>
          </a:ln>
          <a:effectLst/>
        </p:spPr>
        <p:txBody>
          <a:bodyPr wrap="square" lIns="0" tIns="0" rIns="0" bIns="0">
            <a:spAutoFit/>
          </a:bodyPr>
          <a:lstStyle/>
          <a:p>
            <a:r>
              <a:rPr lang="en-GB" sz="800" baseline="0" dirty="0">
                <a:solidFill>
                  <a:schemeClr val="bg1"/>
                </a:solidFill>
              </a:rPr>
              <a:t>© Los </a:t>
            </a:r>
            <a:r>
              <a:rPr lang="en-GB" sz="800" baseline="0" dirty="0" err="1">
                <a:solidFill>
                  <a:schemeClr val="bg1"/>
                </a:solidFill>
              </a:rPr>
              <a:t>derechos</a:t>
            </a:r>
            <a:r>
              <a:rPr lang="en-GB" sz="800" baseline="0" dirty="0">
                <a:solidFill>
                  <a:schemeClr val="bg1"/>
                </a:solidFill>
              </a:rPr>
              <a:t> de </a:t>
            </a:r>
            <a:r>
              <a:rPr lang="en-GB" sz="800" baseline="0" dirty="0" err="1">
                <a:solidFill>
                  <a:schemeClr val="bg1"/>
                </a:solidFill>
              </a:rPr>
              <a:t>este</a:t>
            </a:r>
            <a:r>
              <a:rPr lang="en-GB" sz="800" baseline="0" dirty="0">
                <a:solidFill>
                  <a:schemeClr val="bg1"/>
                </a:solidFill>
              </a:rPr>
              <a:t> </a:t>
            </a:r>
            <a:r>
              <a:rPr lang="en-GB" sz="800" baseline="0" dirty="0" err="1">
                <a:solidFill>
                  <a:schemeClr val="bg1"/>
                </a:solidFill>
              </a:rPr>
              <a:t>documento</a:t>
            </a:r>
            <a:r>
              <a:rPr lang="en-GB" sz="800" baseline="0" dirty="0">
                <a:solidFill>
                  <a:schemeClr val="bg1"/>
                </a:solidFill>
              </a:rPr>
              <a:t> </a:t>
            </a:r>
            <a:r>
              <a:rPr lang="en-GB" sz="800" baseline="0" dirty="0" err="1">
                <a:solidFill>
                  <a:schemeClr val="bg1"/>
                </a:solidFill>
              </a:rPr>
              <a:t>corresponden</a:t>
            </a:r>
            <a:r>
              <a:rPr lang="en-GB" sz="800" baseline="0" dirty="0">
                <a:solidFill>
                  <a:schemeClr val="bg1"/>
                </a:solidFill>
              </a:rPr>
              <a:t> a </a:t>
            </a:r>
            <a:r>
              <a:rPr lang="en-GB" sz="800" baseline="0" dirty="0" err="1">
                <a:solidFill>
                  <a:schemeClr val="bg1"/>
                </a:solidFill>
              </a:rPr>
              <a:t>su</a:t>
            </a:r>
            <a:r>
              <a:rPr lang="en-GB" sz="800" baseline="0" dirty="0">
                <a:solidFill>
                  <a:schemeClr val="bg1"/>
                </a:solidFill>
              </a:rPr>
              <a:t> </a:t>
            </a:r>
            <a:r>
              <a:rPr lang="en-GB" sz="800" baseline="0" dirty="0" err="1">
                <a:solidFill>
                  <a:schemeClr val="bg1"/>
                </a:solidFill>
              </a:rPr>
              <a:t>autor</a:t>
            </a:r>
            <a:r>
              <a:rPr lang="en-GB" sz="800" baseline="0" dirty="0">
                <a:solidFill>
                  <a:schemeClr val="bg1"/>
                </a:solidFill>
              </a:rPr>
              <a:t>.</a:t>
            </a:r>
          </a:p>
        </p:txBody>
      </p:sp>
      <p:sp>
        <p:nvSpPr>
          <p:cNvPr id="12" name="TextBox 11"/>
          <p:cNvSpPr txBox="1"/>
          <p:nvPr/>
        </p:nvSpPr>
        <p:spPr>
          <a:xfrm>
            <a:off x="593006" y="2013332"/>
            <a:ext cx="6192688" cy="3908762"/>
          </a:xfrm>
          <a:prstGeom prst="rect">
            <a:avLst/>
          </a:prstGeom>
          <a:noFill/>
        </p:spPr>
        <p:txBody>
          <a:bodyPr wrap="square" rtlCol="0">
            <a:spAutoFit/>
          </a:bodyPr>
          <a:lstStyle/>
          <a:p>
            <a:pPr algn="just"/>
            <a:r>
              <a:rPr lang="es-ES" sz="1800" b="1" dirty="0"/>
              <a:t>Evasión inmune del CMV</a:t>
            </a:r>
          </a:p>
          <a:p>
            <a:pPr algn="just"/>
            <a:endParaRPr lang="es-ES" sz="1800" b="1" dirty="0"/>
          </a:p>
          <a:p>
            <a:pPr algn="just"/>
            <a:r>
              <a:rPr lang="es-ES" sz="1600" dirty="0"/>
              <a:t>El CMV ha </a:t>
            </a:r>
            <a:r>
              <a:rPr lang="es-ES" sz="1600" dirty="0" err="1"/>
              <a:t>coevolucionado</a:t>
            </a:r>
            <a:r>
              <a:rPr lang="es-ES" sz="1600" dirty="0"/>
              <a:t> con los humanos durante millones de años. Durante este tiempo, ha adquirido una serie de mecanismos para modular y evadir a la respuesta inmunitaria humana, lo que le permite una infección y diseminación más eficiente. Una gran parte de su genoma está dedicada a disminuir la actividad de las células NK. Las proteínas UL16 y UL142 previenen la expresión de ligandos de activación en la superficie de las células infectadas, mientras que la UL83 puede unirse directamente a NKp30, un receptor de activación de las células NK, previniendo su acción. Además, otras proteínas como US18 y US20 promueven la degradación de MICA (una importante proteína de estrés), lo que previene el reconocimiento por parte de las células NK de estrés celular. El CMV también presenta un homólogo viral de IL-10, una </a:t>
            </a:r>
            <a:r>
              <a:rPr lang="es-ES" sz="1600" dirty="0" err="1"/>
              <a:t>citocina</a:t>
            </a:r>
            <a:r>
              <a:rPr lang="es-ES" sz="1600" dirty="0"/>
              <a:t> moduladora que ha demostrado suprimir la inmunidad anti-</a:t>
            </a:r>
            <a:r>
              <a:rPr lang="es-ES" sz="1600" dirty="0" err="1"/>
              <a:t>citomegalovirus</a:t>
            </a:r>
            <a:r>
              <a:rPr lang="es-ES" sz="1600" dirty="0"/>
              <a:t>. El virus es también capaz de actuar sobre la respuesta adaptativa. Las proteínas US11, US2 y US3 disminuyen la expresión del complejo principal de histocompatibilidad (MHC) de clase I y II de algunas células como las células presentadoras de antígeno, lo que previene la presentación de los péptidos derivados y procesados del virus, unidos a MHC y, por ende, evita la activación de células T específicas.</a:t>
            </a:r>
          </a:p>
          <a:p>
            <a:pPr algn="just"/>
            <a:r>
              <a:rPr lang="es-ES" sz="1600" dirty="0"/>
              <a:t>La infección vírica puede promover apoptosis, un mecanismo de muerte celular programada importante para limitar la expansión del virus. Estas células </a:t>
            </a:r>
            <a:r>
              <a:rPr lang="es-ES" sz="1600" dirty="0" err="1"/>
              <a:t>apoptóticas</a:t>
            </a:r>
            <a:r>
              <a:rPr lang="es-ES" sz="1600" dirty="0"/>
              <a:t> son posteriormente eliminadas por células </a:t>
            </a:r>
            <a:r>
              <a:rPr lang="es-ES" sz="1600" dirty="0" err="1"/>
              <a:t>fagocíticas</a:t>
            </a:r>
            <a:r>
              <a:rPr lang="es-ES" sz="1600" dirty="0"/>
              <a:t>, lo que previene la liberación de nuevos viriones. Sin embargo, el CMV ha desarrollado proteínas (UL36 y UL37) que previene la apoptosis, lo que promueve la diseminación en el hospedador. En la figura 2 se muestran los puntos más importantes de los mecanismos de evasión vírica.</a:t>
            </a:r>
          </a:p>
          <a:p>
            <a:pPr algn="just"/>
            <a:endParaRPr lang="es-ES" sz="1600" b="1" dirty="0"/>
          </a:p>
        </p:txBody>
      </p:sp>
      <p:sp>
        <p:nvSpPr>
          <p:cNvPr id="14" name="TextBox 13"/>
          <p:cNvSpPr txBox="1"/>
          <p:nvPr/>
        </p:nvSpPr>
        <p:spPr>
          <a:xfrm>
            <a:off x="593006" y="5767040"/>
            <a:ext cx="2664296" cy="3703578"/>
          </a:xfrm>
          <a:prstGeom prst="rect">
            <a:avLst/>
          </a:prstGeom>
          <a:noFill/>
        </p:spPr>
        <p:txBody>
          <a:bodyPr wrap="square" rtlCol="0">
            <a:spAutoFit/>
          </a:bodyPr>
          <a:lstStyle/>
          <a:p>
            <a:pPr algn="just"/>
            <a:r>
              <a:rPr lang="es-ES" sz="1600" b="1" dirty="0"/>
              <a:t>Figura 2: Resumen de los mecanismos de evasión del CMV.</a:t>
            </a:r>
          </a:p>
          <a:p>
            <a:pPr algn="just"/>
            <a:r>
              <a:rPr lang="es-ES" sz="1600" dirty="0"/>
              <a:t>A pesar del gran número de mecanismos de evasión desarrollados por el virus, el sistema inmunitario humano todavía produce una respuesta robusta frente al virus. Esto se observa fácilmente, puesto que la mayoría de las infecciones primarias en individuos </a:t>
            </a:r>
            <a:r>
              <a:rPr lang="es-ES" sz="1600" dirty="0" err="1"/>
              <a:t>inmunocompetentes</a:t>
            </a:r>
            <a:r>
              <a:rPr lang="es-ES" sz="1600" dirty="0"/>
              <a:t> son asintomáticas y la enfermedad suele producirse únicamente en pacientes con sistemas inmunitarios comprometidos o inmaduros. Los estudios actuales están intentado averiguar los mecanismos por los que el virus manipula al sistema inmunitario para poder mejorar las terapias antirretrovirales y desarrollar una vacuna capaz de incrementar la respuesta antiviral inicial, lo que impediría así el establecimiento de la infección.</a:t>
            </a:r>
          </a:p>
        </p:txBody>
      </p:sp>
      <p:grpSp>
        <p:nvGrpSpPr>
          <p:cNvPr id="48" name="Grupo 47"/>
          <p:cNvGrpSpPr/>
          <p:nvPr/>
        </p:nvGrpSpPr>
        <p:grpSpPr>
          <a:xfrm>
            <a:off x="3200681" y="5729528"/>
            <a:ext cx="4142275" cy="3334427"/>
            <a:chOff x="3200681" y="5729528"/>
            <a:chExt cx="4142275" cy="3334427"/>
          </a:xfrm>
        </p:grpSpPr>
        <p:pic>
          <p:nvPicPr>
            <p:cNvPr id="15" name="Picture 14"/>
            <p:cNvPicPr>
              <a:picLocks noChangeAspect="1"/>
            </p:cNvPicPr>
            <p:nvPr/>
          </p:nvPicPr>
          <p:blipFill rotWithShape="1">
            <a:blip r:embed="rId2">
              <a:extLst>
                <a:ext uri="{28A0092B-C50C-407E-A947-70E740481C1C}">
                  <a14:useLocalDpi xmlns:a14="http://schemas.microsoft.com/office/drawing/2010/main" val="0"/>
                </a:ext>
              </a:extLst>
            </a:blip>
            <a:srcRect l="34518" t="40377" r="36447" b="39299"/>
            <a:stretch/>
          </p:blipFill>
          <p:spPr>
            <a:xfrm>
              <a:off x="4697462" y="7362255"/>
              <a:ext cx="1080120" cy="1008112"/>
            </a:xfrm>
            <a:prstGeom prst="rect">
              <a:avLst/>
            </a:prstGeom>
          </p:spPr>
        </p:pic>
        <p:sp>
          <p:nvSpPr>
            <p:cNvPr id="2" name="CuadroTexto 1"/>
            <p:cNvSpPr txBox="1"/>
            <p:nvPr/>
          </p:nvSpPr>
          <p:spPr>
            <a:xfrm>
              <a:off x="3522141" y="5729528"/>
              <a:ext cx="3455079" cy="954107"/>
            </a:xfrm>
            <a:prstGeom prst="rect">
              <a:avLst/>
            </a:prstGeom>
            <a:noFill/>
            <a:ln w="19050">
              <a:solidFill>
                <a:srgbClr val="7030A0"/>
              </a:solidFill>
              <a:prstDash val="sysDash"/>
            </a:ln>
          </p:spPr>
          <p:txBody>
            <a:bodyPr wrap="square" rtlCol="0">
              <a:spAutoFit/>
            </a:bodyPr>
            <a:lstStyle/>
            <a:p>
              <a:r>
                <a:rPr lang="es-ES" sz="1050" b="1" dirty="0">
                  <a:solidFill>
                    <a:srgbClr val="7030A0"/>
                  </a:solidFill>
                </a:rPr>
                <a:t>Mecanismos de evasión de células NK</a:t>
              </a:r>
            </a:p>
            <a:p>
              <a:r>
                <a:rPr lang="es-ES" sz="1050" dirty="0">
                  <a:solidFill>
                    <a:srgbClr val="7030A0"/>
                  </a:solidFill>
                </a:rPr>
                <a:t>- UL18 – Homólogo del MHC de clase I</a:t>
              </a:r>
            </a:p>
            <a:p>
              <a:r>
                <a:rPr lang="es-ES" sz="1050" dirty="0">
                  <a:solidFill>
                    <a:srgbClr val="7030A0"/>
                  </a:solidFill>
                </a:rPr>
                <a:t>- UL16/UL142/miRUL112 – Previene la expresión de NKG2Dde superficie (receptor de activación)</a:t>
              </a:r>
            </a:p>
            <a:p>
              <a:r>
                <a:rPr lang="es-ES" sz="1050" dirty="0">
                  <a:solidFill>
                    <a:srgbClr val="7030A0"/>
                  </a:solidFill>
                </a:rPr>
                <a:t>- UL141 – Previene la expresión de CD155 de superficie (ligando para el receptor de activación CD226)</a:t>
              </a:r>
            </a:p>
            <a:p>
              <a:r>
                <a:rPr lang="es-ES" sz="1050" dirty="0">
                  <a:solidFill>
                    <a:srgbClr val="7030A0"/>
                  </a:solidFill>
                </a:rPr>
                <a:t>- UL83 – Se une al receptor de activación NKp30 para prevenir activación celular.</a:t>
              </a:r>
            </a:p>
            <a:p>
              <a:r>
                <a:rPr lang="es-ES" sz="1050" dirty="0">
                  <a:solidFill>
                    <a:srgbClr val="7030A0"/>
                  </a:solidFill>
                </a:rPr>
                <a:t>- US18/US20 – Promueve la degradación de MICA (proteína de estrés)</a:t>
              </a:r>
            </a:p>
          </p:txBody>
        </p:sp>
        <p:sp>
          <p:nvSpPr>
            <p:cNvPr id="34" name="CuadroTexto 33"/>
            <p:cNvSpPr txBox="1"/>
            <p:nvPr/>
          </p:nvSpPr>
          <p:spPr>
            <a:xfrm>
              <a:off x="3200681" y="7169617"/>
              <a:ext cx="1435531" cy="964367"/>
            </a:xfrm>
            <a:prstGeom prst="rect">
              <a:avLst/>
            </a:prstGeom>
            <a:noFill/>
            <a:ln w="19050">
              <a:solidFill>
                <a:srgbClr val="0070C0"/>
              </a:solidFill>
              <a:prstDash val="sysDash"/>
            </a:ln>
          </p:spPr>
          <p:txBody>
            <a:bodyPr wrap="square" rtlCol="0">
              <a:spAutoFit/>
            </a:bodyPr>
            <a:lstStyle/>
            <a:p>
              <a:r>
                <a:rPr lang="es-ES" sz="1000" b="1" dirty="0">
                  <a:solidFill>
                    <a:srgbClr val="0070C0"/>
                  </a:solidFill>
                </a:rPr>
                <a:t>HOMÓLOGOS</a:t>
              </a:r>
              <a:r>
                <a:rPr lang="es-ES" sz="1000" b="1" baseline="0" dirty="0">
                  <a:solidFill>
                    <a:srgbClr val="0070C0"/>
                  </a:solidFill>
                </a:rPr>
                <a:t> </a:t>
              </a:r>
              <a:r>
                <a:rPr lang="es-ES" sz="1000" b="1" dirty="0">
                  <a:solidFill>
                    <a:srgbClr val="0070C0"/>
                  </a:solidFill>
                </a:rPr>
                <a:t>VIRALES</a:t>
              </a:r>
            </a:p>
            <a:p>
              <a:r>
                <a:rPr lang="es-ES" sz="1000" b="1" dirty="0">
                  <a:solidFill>
                    <a:srgbClr val="0070C0"/>
                  </a:solidFill>
                </a:rPr>
                <a:t>- UL111A</a:t>
              </a:r>
              <a:r>
                <a:rPr lang="es-ES" sz="1000" dirty="0">
                  <a:solidFill>
                    <a:srgbClr val="0070C0"/>
                  </a:solidFill>
                </a:rPr>
                <a:t> – Homólogo a la IL10 celular</a:t>
              </a:r>
            </a:p>
            <a:p>
              <a:r>
                <a:rPr lang="es-ES" sz="1000" b="1" dirty="0">
                  <a:solidFill>
                    <a:srgbClr val="0070C0"/>
                  </a:solidFill>
                </a:rPr>
                <a:t>- UL146</a:t>
              </a:r>
              <a:r>
                <a:rPr lang="es-ES" sz="1000" dirty="0">
                  <a:solidFill>
                    <a:srgbClr val="0070C0"/>
                  </a:solidFill>
                </a:rPr>
                <a:t> – Homólogo de CXCL1</a:t>
              </a:r>
            </a:p>
            <a:p>
              <a:r>
                <a:rPr lang="es-ES" sz="1000" b="1" dirty="0">
                  <a:solidFill>
                    <a:srgbClr val="0070C0"/>
                  </a:solidFill>
                </a:rPr>
                <a:t>- US28</a:t>
              </a:r>
              <a:r>
                <a:rPr lang="es-ES" sz="1000" dirty="0">
                  <a:solidFill>
                    <a:srgbClr val="0070C0"/>
                  </a:solidFill>
                </a:rPr>
                <a:t> – Homólogo de receptor de </a:t>
              </a:r>
              <a:r>
                <a:rPr lang="es-ES" sz="1000" dirty="0" err="1">
                  <a:solidFill>
                    <a:srgbClr val="0070C0"/>
                  </a:solidFill>
                </a:rPr>
                <a:t>quimiocina</a:t>
              </a:r>
              <a:r>
                <a:rPr lang="es-ES" sz="1000" dirty="0">
                  <a:solidFill>
                    <a:srgbClr val="0070C0"/>
                  </a:solidFill>
                </a:rPr>
                <a:t>.</a:t>
              </a:r>
            </a:p>
            <a:p>
              <a:r>
                <a:rPr lang="es-ES" sz="1000" b="1" dirty="0">
                  <a:solidFill>
                    <a:srgbClr val="0070C0"/>
                  </a:solidFill>
                </a:rPr>
                <a:t>- UL144</a:t>
              </a:r>
              <a:r>
                <a:rPr lang="es-ES" sz="1000" dirty="0">
                  <a:solidFill>
                    <a:srgbClr val="0070C0"/>
                  </a:solidFill>
                </a:rPr>
                <a:t> – Homólogo del receptor TNF</a:t>
              </a:r>
            </a:p>
          </p:txBody>
        </p:sp>
        <p:sp>
          <p:nvSpPr>
            <p:cNvPr id="35" name="CuadroTexto 34"/>
            <p:cNvSpPr txBox="1"/>
            <p:nvPr/>
          </p:nvSpPr>
          <p:spPr>
            <a:xfrm>
              <a:off x="3793577" y="8561253"/>
              <a:ext cx="1052195" cy="502702"/>
            </a:xfrm>
            <a:prstGeom prst="rect">
              <a:avLst/>
            </a:prstGeom>
            <a:noFill/>
            <a:ln w="19050">
              <a:solidFill>
                <a:srgbClr val="FF0000"/>
              </a:solidFill>
              <a:prstDash val="sysDash"/>
            </a:ln>
          </p:spPr>
          <p:txBody>
            <a:bodyPr wrap="square" rtlCol="0">
              <a:spAutoFit/>
            </a:bodyPr>
            <a:lstStyle/>
            <a:p>
              <a:r>
                <a:rPr lang="es-ES" sz="1000" b="1" dirty="0">
                  <a:solidFill>
                    <a:srgbClr val="FF0000"/>
                  </a:solidFill>
                </a:rPr>
                <a:t>BLOQUEANTES DE APOPTOSIS</a:t>
              </a:r>
            </a:p>
            <a:p>
              <a:r>
                <a:rPr lang="es-ES" sz="1000" b="1" dirty="0">
                  <a:solidFill>
                    <a:srgbClr val="FF0000"/>
                  </a:solidFill>
                </a:rPr>
                <a:t>- IE1, IE2, UL36, UL37 </a:t>
              </a:r>
              <a:r>
                <a:rPr lang="es-ES" sz="1000" dirty="0">
                  <a:solidFill>
                    <a:srgbClr val="FF0000"/>
                  </a:solidFill>
                </a:rPr>
                <a:t>y</a:t>
              </a:r>
              <a:r>
                <a:rPr lang="es-ES" sz="1000" b="1" dirty="0">
                  <a:solidFill>
                    <a:srgbClr val="FF0000"/>
                  </a:solidFill>
                </a:rPr>
                <a:t> </a:t>
              </a:r>
              <a:r>
                <a:rPr lang="el-GR" sz="1000" b="1" dirty="0">
                  <a:solidFill>
                    <a:srgbClr val="FF0000"/>
                  </a:solidFill>
                </a:rPr>
                <a:t>β</a:t>
              </a:r>
              <a:r>
                <a:rPr lang="es-ES" sz="1000" b="1" dirty="0">
                  <a:solidFill>
                    <a:srgbClr val="FF0000"/>
                  </a:solidFill>
                </a:rPr>
                <a:t>2.7</a:t>
              </a:r>
            </a:p>
          </p:txBody>
        </p:sp>
        <p:sp>
          <p:nvSpPr>
            <p:cNvPr id="36" name="CuadroTexto 35"/>
            <p:cNvSpPr txBox="1"/>
            <p:nvPr/>
          </p:nvSpPr>
          <p:spPr>
            <a:xfrm>
              <a:off x="5654771" y="8556710"/>
              <a:ext cx="1461720" cy="451406"/>
            </a:xfrm>
            <a:prstGeom prst="rect">
              <a:avLst/>
            </a:prstGeom>
            <a:noFill/>
            <a:ln w="19050">
              <a:solidFill>
                <a:schemeClr val="accent1">
                  <a:lumMod val="90000"/>
                </a:schemeClr>
              </a:solidFill>
              <a:prstDash val="sysDash"/>
            </a:ln>
          </p:spPr>
          <p:txBody>
            <a:bodyPr wrap="square" rtlCol="0">
              <a:spAutoFit/>
            </a:bodyPr>
            <a:lstStyle/>
            <a:p>
              <a:r>
                <a:rPr lang="es-ES" sz="1000" b="1" dirty="0">
                  <a:solidFill>
                    <a:schemeClr val="accent1">
                      <a:lumMod val="75000"/>
                    </a:schemeClr>
                  </a:solidFill>
                </a:rPr>
                <a:t>INTEREFERENCIA</a:t>
              </a:r>
              <a:r>
                <a:rPr lang="es-ES" sz="1000" b="1" baseline="0" dirty="0">
                  <a:solidFill>
                    <a:schemeClr val="accent1">
                      <a:lumMod val="75000"/>
                    </a:schemeClr>
                  </a:solidFill>
                </a:rPr>
                <a:t> </a:t>
              </a:r>
              <a:r>
                <a:rPr lang="es-ES" sz="1000" b="1" dirty="0">
                  <a:solidFill>
                    <a:schemeClr val="accent1">
                      <a:lumMod val="75000"/>
                    </a:schemeClr>
                  </a:solidFill>
                </a:rPr>
                <a:t>EN LA SEÑALIZACIÓN POR IFN</a:t>
              </a:r>
            </a:p>
            <a:p>
              <a:r>
                <a:rPr lang="es-ES" sz="1000" b="1" dirty="0">
                  <a:solidFill>
                    <a:schemeClr val="accent1">
                      <a:lumMod val="75000"/>
                    </a:schemeClr>
                  </a:solidFill>
                </a:rPr>
                <a:t>- IE1 </a:t>
              </a:r>
              <a:r>
                <a:rPr lang="es-ES" sz="1000" dirty="0">
                  <a:solidFill>
                    <a:schemeClr val="accent1">
                      <a:lumMod val="75000"/>
                    </a:schemeClr>
                  </a:solidFill>
                </a:rPr>
                <a:t>e </a:t>
              </a:r>
              <a:r>
                <a:rPr lang="es-ES" sz="1000" b="1" dirty="0">
                  <a:solidFill>
                    <a:schemeClr val="accent1">
                      <a:lumMod val="75000"/>
                    </a:schemeClr>
                  </a:solidFill>
                </a:rPr>
                <a:t>IE2</a:t>
              </a:r>
            </a:p>
          </p:txBody>
        </p:sp>
        <p:sp>
          <p:nvSpPr>
            <p:cNvPr id="37" name="CuadroTexto 36"/>
            <p:cNvSpPr txBox="1"/>
            <p:nvPr/>
          </p:nvSpPr>
          <p:spPr>
            <a:xfrm>
              <a:off x="5979580" y="6866940"/>
              <a:ext cx="1363376" cy="1015663"/>
            </a:xfrm>
            <a:prstGeom prst="rect">
              <a:avLst/>
            </a:prstGeom>
            <a:noFill/>
            <a:ln w="19050">
              <a:solidFill>
                <a:srgbClr val="00B050"/>
              </a:solidFill>
              <a:prstDash val="sysDash"/>
            </a:ln>
          </p:spPr>
          <p:txBody>
            <a:bodyPr wrap="square" rtlCol="0">
              <a:spAutoFit/>
            </a:bodyPr>
            <a:lstStyle/>
            <a:p>
              <a:r>
                <a:rPr lang="es-ES" sz="1000" b="1" dirty="0">
                  <a:solidFill>
                    <a:srgbClr val="00B050"/>
                  </a:solidFill>
                </a:rPr>
                <a:t>INHIBICIÓN DE MHC DE CLASE I Y II</a:t>
              </a:r>
            </a:p>
            <a:p>
              <a:r>
                <a:rPr lang="es-ES" sz="1000" b="1" dirty="0">
                  <a:solidFill>
                    <a:srgbClr val="00B050"/>
                  </a:solidFill>
                </a:rPr>
                <a:t>- US2, US3, US6, US10 </a:t>
              </a:r>
              <a:r>
                <a:rPr lang="es-ES" sz="1000" dirty="0">
                  <a:solidFill>
                    <a:srgbClr val="00B050"/>
                  </a:solidFill>
                </a:rPr>
                <a:t>y </a:t>
              </a:r>
              <a:r>
                <a:rPr lang="es-ES" sz="1000" b="1" dirty="0">
                  <a:solidFill>
                    <a:srgbClr val="00B050"/>
                  </a:solidFill>
                </a:rPr>
                <a:t>US11 </a:t>
              </a:r>
              <a:r>
                <a:rPr lang="es-ES" sz="1000" dirty="0">
                  <a:solidFill>
                    <a:srgbClr val="00B050"/>
                  </a:solidFill>
                </a:rPr>
                <a:t>inhiben la presentación de antígenos restringida a MHC de clase I</a:t>
              </a:r>
            </a:p>
            <a:p>
              <a:r>
                <a:rPr lang="es-ES" sz="1000" dirty="0">
                  <a:solidFill>
                    <a:srgbClr val="00B050"/>
                  </a:solidFill>
                </a:rPr>
                <a:t>- </a:t>
              </a:r>
              <a:r>
                <a:rPr lang="es-ES" sz="1000" b="1" dirty="0">
                  <a:solidFill>
                    <a:srgbClr val="00B050"/>
                  </a:solidFill>
                </a:rPr>
                <a:t>US2</a:t>
              </a:r>
              <a:r>
                <a:rPr lang="es-ES" sz="1000" dirty="0">
                  <a:solidFill>
                    <a:srgbClr val="00B050"/>
                  </a:solidFill>
                </a:rPr>
                <a:t> y </a:t>
              </a:r>
              <a:r>
                <a:rPr lang="es-ES" sz="1000" b="1" dirty="0">
                  <a:solidFill>
                    <a:srgbClr val="00B050"/>
                  </a:solidFill>
                </a:rPr>
                <a:t>US3</a:t>
              </a:r>
              <a:r>
                <a:rPr lang="es-ES" sz="1000" dirty="0">
                  <a:solidFill>
                    <a:srgbClr val="00B050"/>
                  </a:solidFill>
                </a:rPr>
                <a:t> inhiben la presentación de antígenos por MHC de clase II</a:t>
              </a:r>
            </a:p>
          </p:txBody>
        </p:sp>
        <p:cxnSp>
          <p:nvCxnSpPr>
            <p:cNvPr id="4" name="Conector recto de flecha 3"/>
            <p:cNvCxnSpPr>
              <a:stCxn id="15" idx="0"/>
            </p:cNvCxnSpPr>
            <p:nvPr/>
          </p:nvCxnSpPr>
          <p:spPr bwMode="auto">
            <a:xfrm flipV="1">
              <a:off x="5237522" y="6800414"/>
              <a:ext cx="0" cy="561841"/>
            </a:xfrm>
            <a:prstGeom prst="straightConnector1">
              <a:avLst/>
            </a:prstGeom>
            <a:solidFill>
              <a:schemeClr val="accent1"/>
            </a:solidFill>
            <a:ln w="28575" cap="flat" cmpd="sng" algn="ctr">
              <a:solidFill>
                <a:schemeClr val="tx1"/>
              </a:solidFill>
              <a:prstDash val="solid"/>
              <a:round/>
              <a:headEnd type="none" w="med" len="med"/>
              <a:tailEnd type="triangle"/>
            </a:ln>
            <a:effectLst/>
          </p:spPr>
        </p:cxnSp>
        <p:cxnSp>
          <p:nvCxnSpPr>
            <p:cNvPr id="38" name="Conector recto de flecha 37"/>
            <p:cNvCxnSpPr/>
            <p:nvPr/>
          </p:nvCxnSpPr>
          <p:spPr bwMode="auto">
            <a:xfrm flipV="1">
              <a:off x="5548070" y="7257579"/>
              <a:ext cx="409008" cy="236253"/>
            </a:xfrm>
            <a:prstGeom prst="straightConnector1">
              <a:avLst/>
            </a:prstGeom>
            <a:solidFill>
              <a:schemeClr val="accent1"/>
            </a:solidFill>
            <a:ln w="28575" cap="flat" cmpd="sng" algn="ctr">
              <a:solidFill>
                <a:schemeClr val="tx1"/>
              </a:solidFill>
              <a:prstDash val="solid"/>
              <a:round/>
              <a:headEnd type="none" w="med" len="med"/>
              <a:tailEnd type="triangle"/>
            </a:ln>
            <a:effectLst/>
          </p:spPr>
        </p:cxnSp>
        <p:cxnSp>
          <p:nvCxnSpPr>
            <p:cNvPr id="40" name="Conector recto de flecha 39"/>
            <p:cNvCxnSpPr/>
            <p:nvPr/>
          </p:nvCxnSpPr>
          <p:spPr bwMode="auto">
            <a:xfrm flipH="1" flipV="1">
              <a:off x="4642132" y="7290895"/>
              <a:ext cx="404428" cy="257077"/>
            </a:xfrm>
            <a:prstGeom prst="straightConnector1">
              <a:avLst/>
            </a:prstGeom>
            <a:solidFill>
              <a:schemeClr val="accent1"/>
            </a:solidFill>
            <a:ln w="28575" cap="flat" cmpd="sng" algn="ctr">
              <a:solidFill>
                <a:schemeClr val="tx1"/>
              </a:solidFill>
              <a:prstDash val="solid"/>
              <a:round/>
              <a:headEnd type="none" w="med" len="med"/>
              <a:tailEnd type="triangle"/>
            </a:ln>
            <a:effectLst/>
          </p:spPr>
        </p:cxnSp>
        <p:cxnSp>
          <p:nvCxnSpPr>
            <p:cNvPr id="42" name="Conector recto de flecha 41"/>
            <p:cNvCxnSpPr/>
            <p:nvPr/>
          </p:nvCxnSpPr>
          <p:spPr bwMode="auto">
            <a:xfrm flipH="1">
              <a:off x="4563901" y="8150737"/>
              <a:ext cx="360750" cy="301159"/>
            </a:xfrm>
            <a:prstGeom prst="straightConnector1">
              <a:avLst/>
            </a:prstGeom>
            <a:solidFill>
              <a:schemeClr val="accent1"/>
            </a:solidFill>
            <a:ln w="28575" cap="flat" cmpd="sng" algn="ctr">
              <a:solidFill>
                <a:schemeClr val="tx1"/>
              </a:solidFill>
              <a:prstDash val="solid"/>
              <a:round/>
              <a:headEnd type="none" w="med" len="med"/>
              <a:tailEnd type="triangle"/>
            </a:ln>
            <a:effectLst/>
          </p:spPr>
        </p:cxnSp>
        <p:cxnSp>
          <p:nvCxnSpPr>
            <p:cNvPr id="44" name="Conector recto de flecha 43"/>
            <p:cNvCxnSpPr/>
            <p:nvPr/>
          </p:nvCxnSpPr>
          <p:spPr bwMode="auto">
            <a:xfrm>
              <a:off x="5680483" y="8220256"/>
              <a:ext cx="278802" cy="262121"/>
            </a:xfrm>
            <a:prstGeom prst="straightConnector1">
              <a:avLst/>
            </a:prstGeom>
            <a:solidFill>
              <a:schemeClr val="accent1"/>
            </a:solidFill>
            <a:ln w="28575" cap="flat" cmpd="sng" algn="ctr">
              <a:solidFill>
                <a:schemeClr val="tx1"/>
              </a:solidFill>
              <a:prstDash val="solid"/>
              <a:round/>
              <a:headEnd type="none" w="med" len="med"/>
              <a:tailEnd type="triangle"/>
            </a:ln>
            <a:effectLst/>
          </p:spPr>
        </p:cxnSp>
      </p:grpSp>
      <p:sp>
        <p:nvSpPr>
          <p:cNvPr id="47" name="Text Box 74"/>
          <p:cNvSpPr txBox="1">
            <a:spLocks noChangeArrowheads="1"/>
          </p:cNvSpPr>
          <p:nvPr/>
        </p:nvSpPr>
        <p:spPr bwMode="auto">
          <a:xfrm>
            <a:off x="4557038" y="9887258"/>
            <a:ext cx="2023519" cy="227730"/>
          </a:xfrm>
          <a:prstGeom prst="rect">
            <a:avLst/>
          </a:prstGeom>
          <a:noFill/>
          <a:ln w="9525">
            <a:noFill/>
            <a:miter lim="800000"/>
            <a:headEnd/>
            <a:tailEnd/>
          </a:ln>
        </p:spPr>
        <p:txBody>
          <a:bodyPr wrap="none" lIns="88368" tIns="44184" rIns="88368" bIns="44184">
            <a:spAutoFit/>
          </a:bodyPr>
          <a:lstStyle/>
          <a:p>
            <a:r>
              <a:rPr lang="en-GB" sz="900" b="1" baseline="0" dirty="0" err="1">
                <a:latin typeface="Tahoma" pitchFamily="1" charset="0"/>
              </a:rPr>
              <a:t>Citomegalovirus</a:t>
            </a:r>
            <a:r>
              <a:rPr lang="en-GB" sz="900" b="1" baseline="0" dirty="0">
                <a:latin typeface="Tahoma" pitchFamily="1" charset="0"/>
              </a:rPr>
              <a:t> </a:t>
            </a:r>
            <a:r>
              <a:rPr lang="en-GB" sz="900" b="1" baseline="0" dirty="0" err="1">
                <a:latin typeface="Tahoma" pitchFamily="1" charset="0"/>
              </a:rPr>
              <a:t>humano</a:t>
            </a:r>
            <a:r>
              <a:rPr lang="en-GB" sz="900" b="1" baseline="0" dirty="0">
                <a:latin typeface="Tahoma" pitchFamily="1" charset="0"/>
              </a:rPr>
              <a:t> (CMV)</a:t>
            </a:r>
            <a:endParaRPr lang="en-US" sz="900" b="1" baseline="0" dirty="0"/>
          </a:p>
        </p:txBody>
      </p:sp>
    </p:spTree>
    <p:extLst>
      <p:ext uri="{BB962C8B-B14F-4D97-AF65-F5344CB8AC3E}">
        <p14:creationId xmlns:p14="http://schemas.microsoft.com/office/powerpoint/2010/main" val="4065772928"/>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757</TotalTime>
  <Words>1211</Words>
  <Application>Microsoft Office PowerPoint</Application>
  <PresentationFormat>Custom</PresentationFormat>
  <Paragraphs>50</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Tahoma</vt:lpstr>
      <vt:lpstr>Blank Presentation</vt:lpstr>
      <vt:lpstr>PowerPoint Presentation</vt:lpstr>
      <vt:lpstr>PowerPoint Presentation</vt:lpstr>
    </vt:vector>
  </TitlesOfParts>
  <Company>Stranger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Louise Cairns - Speedster IT</dc:creator>
  <cp:lastModifiedBy>Eolan Healy</cp:lastModifiedBy>
  <cp:revision>86</cp:revision>
  <dcterms:created xsi:type="dcterms:W3CDTF">2009-04-22T10:07:55Z</dcterms:created>
  <dcterms:modified xsi:type="dcterms:W3CDTF">2019-09-27T15:46:43Z</dcterms:modified>
</cp:coreProperties>
</file>