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7" r:id="rId2"/>
    <p:sldId id="258" r:id="rId3"/>
  </p:sldIdLst>
  <p:sldSz cx="7378700" cy="10260013"/>
  <p:notesSz cx="6858000" cy="9144000"/>
  <p:defaultTextStyle>
    <a:defPPr>
      <a:defRPr lang="en-US"/>
    </a:defPPr>
    <a:lvl1pPr algn="l" rtl="0" eaLnBrk="0" fontAlgn="base" hangingPunct="0">
      <a:spcBef>
        <a:spcPct val="0"/>
      </a:spcBef>
      <a:spcAft>
        <a:spcPct val="0"/>
      </a:spcAft>
      <a:defRPr sz="2400" kern="1200" baseline="-250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baseline="-250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baseline="-250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baseline="-250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baseline="-25000">
        <a:solidFill>
          <a:schemeClr val="tx1"/>
        </a:solidFill>
        <a:latin typeface="Arial" charset="0"/>
        <a:ea typeface="ＭＳ Ｐゴシック" pitchFamily="1" charset="-128"/>
        <a:cs typeface="+mn-cs"/>
      </a:defRPr>
    </a:lvl5pPr>
    <a:lvl6pPr marL="2286000" algn="l" defTabSz="914400" rtl="0" eaLnBrk="1" latinLnBrk="0" hangingPunct="1">
      <a:defRPr sz="2400" kern="1200" baseline="-25000">
        <a:solidFill>
          <a:schemeClr val="tx1"/>
        </a:solidFill>
        <a:latin typeface="Arial" charset="0"/>
        <a:ea typeface="ＭＳ Ｐゴシック" pitchFamily="1" charset="-128"/>
        <a:cs typeface="+mn-cs"/>
      </a:defRPr>
    </a:lvl6pPr>
    <a:lvl7pPr marL="2743200" algn="l" defTabSz="914400" rtl="0" eaLnBrk="1" latinLnBrk="0" hangingPunct="1">
      <a:defRPr sz="2400" kern="1200" baseline="-25000">
        <a:solidFill>
          <a:schemeClr val="tx1"/>
        </a:solidFill>
        <a:latin typeface="Arial" charset="0"/>
        <a:ea typeface="ＭＳ Ｐゴシック" pitchFamily="1" charset="-128"/>
        <a:cs typeface="+mn-cs"/>
      </a:defRPr>
    </a:lvl7pPr>
    <a:lvl8pPr marL="3200400" algn="l" defTabSz="914400" rtl="0" eaLnBrk="1" latinLnBrk="0" hangingPunct="1">
      <a:defRPr sz="2400" kern="1200" baseline="-25000">
        <a:solidFill>
          <a:schemeClr val="tx1"/>
        </a:solidFill>
        <a:latin typeface="Arial" charset="0"/>
        <a:ea typeface="ＭＳ Ｐゴシック" pitchFamily="1" charset="-128"/>
        <a:cs typeface="+mn-cs"/>
      </a:defRPr>
    </a:lvl8pPr>
    <a:lvl9pPr marL="3657600" algn="l" defTabSz="914400" rtl="0" eaLnBrk="1" latinLnBrk="0" hangingPunct="1">
      <a:defRPr sz="2400" kern="1200" baseline="-250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3231">
          <p15:clr>
            <a:srgbClr val="A4A3A4"/>
          </p15:clr>
        </p15:guide>
        <p15:guide id="2" pos="4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williamson" initials="de" lastIdx="16" clrIdx="0"/>
  <p:cmAuthor id="1" name="Daniel Price" initials="DP" lastIdx="1" clrIdx="1"/>
  <p:cmAuthor id="2" name="alice.hicks"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889"/>
    <a:srgbClr val="0B9F77"/>
    <a:srgbClr val="BCE6D8"/>
    <a:srgbClr val="CEFCED"/>
    <a:srgbClr val="426C8B"/>
    <a:srgbClr val="0FB3D7"/>
    <a:srgbClr val="815342"/>
    <a:srgbClr val="FF7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4" autoAdjust="0"/>
    <p:restoredTop sz="94660"/>
  </p:normalViewPr>
  <p:slideViewPr>
    <p:cSldViewPr snapToGrid="0">
      <p:cViewPr varScale="1">
        <p:scale>
          <a:sx n="77" d="100"/>
          <a:sy n="77" d="100"/>
        </p:scale>
        <p:origin x="2856" y="96"/>
      </p:cViewPr>
      <p:guideLst>
        <p:guide orient="horz" pos="3231"/>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4038" y="3187700"/>
            <a:ext cx="6270625" cy="2198688"/>
          </a:xfrm>
        </p:spPr>
        <p:txBody>
          <a:bodyPr/>
          <a:lstStyle/>
          <a:p>
            <a:r>
              <a:rPr lang="en-US"/>
              <a:t>Click to edit Master title style</a:t>
            </a:r>
            <a:endParaRPr lang="en-GB"/>
          </a:p>
        </p:txBody>
      </p:sp>
      <p:sp>
        <p:nvSpPr>
          <p:cNvPr id="3" name="Subtitle 2"/>
          <p:cNvSpPr>
            <a:spLocks noGrp="1"/>
          </p:cNvSpPr>
          <p:nvPr>
            <p:ph type="subTitle" idx="1"/>
          </p:nvPr>
        </p:nvSpPr>
        <p:spPr>
          <a:xfrm>
            <a:off x="1106488" y="5813425"/>
            <a:ext cx="5165725" cy="2622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A41157-A700-46A0-AE68-3096105AD6F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CC5162-C48D-4C40-94F8-7795FAF32AB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57800" y="911225"/>
            <a:ext cx="1566863" cy="8208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54038" y="911225"/>
            <a:ext cx="4551362" cy="820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A13207-A2D6-4F83-9E6D-2DD2BA7558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220F51-1800-4B47-9E76-EF07ED8AA9C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2613" y="6592888"/>
            <a:ext cx="6272212" cy="20383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82613" y="4348163"/>
            <a:ext cx="6272212" cy="22447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4A6868-6FDD-40ED-93AE-AD49F2115A1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4038" y="2963863"/>
            <a:ext cx="3059112" cy="615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765550" y="2963863"/>
            <a:ext cx="3059113" cy="615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B408F1-E6E5-4CB2-B78A-85B71129BBC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8300" y="411163"/>
            <a:ext cx="6642100" cy="170973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68300" y="2297113"/>
            <a:ext cx="3260725" cy="9572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300" y="3254375"/>
            <a:ext cx="3260725" cy="5910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748088" y="2297113"/>
            <a:ext cx="3262312" cy="9572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48088" y="3254375"/>
            <a:ext cx="3262312" cy="5910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1DFE9E-30AC-4EEE-ABF5-8AE6664614C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38C801-68AD-47C8-B79D-8D89897FE7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5101654-AC9F-4AC4-A9E2-C4B0F7D873A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0" y="407988"/>
            <a:ext cx="2428875" cy="1738312"/>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884488" y="407988"/>
            <a:ext cx="4125912" cy="8756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68300" y="2146300"/>
            <a:ext cx="2428875" cy="7018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EB3314-5A88-448E-B6CF-DC5839F6A8D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7181850"/>
            <a:ext cx="4427537" cy="84772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446213" y="915988"/>
            <a:ext cx="4427537" cy="6156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446213" y="8029575"/>
            <a:ext cx="4427537" cy="1204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FCAFE9-79F1-4D8F-9618-0C3BB493961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4038" y="911225"/>
            <a:ext cx="6270625" cy="1711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54038" y="2963863"/>
            <a:ext cx="6270625" cy="6156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54038" y="9348788"/>
            <a:ext cx="1536700" cy="682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endParaRPr lang="en-US"/>
          </a:p>
        </p:txBody>
      </p:sp>
      <p:sp>
        <p:nvSpPr>
          <p:cNvPr id="1029" name="Rectangle 5"/>
          <p:cNvSpPr>
            <a:spLocks noGrp="1" noChangeArrowheads="1"/>
          </p:cNvSpPr>
          <p:nvPr>
            <p:ph type="ftr" sz="quarter" idx="3"/>
          </p:nvPr>
        </p:nvSpPr>
        <p:spPr bwMode="auto">
          <a:xfrm>
            <a:off x="2520950" y="9348788"/>
            <a:ext cx="2336800" cy="682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endParaRPr lang="en-US"/>
          </a:p>
        </p:txBody>
      </p:sp>
      <p:sp>
        <p:nvSpPr>
          <p:cNvPr id="1030" name="Rectangle 6"/>
          <p:cNvSpPr>
            <a:spLocks noGrp="1" noChangeArrowheads="1"/>
          </p:cNvSpPr>
          <p:nvPr>
            <p:ph type="sldNum" sz="quarter" idx="4"/>
          </p:nvPr>
        </p:nvSpPr>
        <p:spPr bwMode="auto">
          <a:xfrm>
            <a:off x="5287963" y="9348788"/>
            <a:ext cx="1536700" cy="682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aseline="0"/>
            </a:lvl1pPr>
          </a:lstStyle>
          <a:p>
            <a:fld id="{029F1D91-4CB7-4DFC-B45D-930D5E133B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5" name="Picture 203" descr="pathogens &amp; disease_Peach_page"/>
          <p:cNvPicPr>
            <a:picLocks noChangeAspect="1" noChangeArrowheads="1"/>
          </p:cNvPicPr>
          <p:nvPr/>
        </p:nvPicPr>
        <p:blipFill>
          <a:blip r:embed="rId2" cstate="print"/>
          <a:srcRect/>
          <a:stretch>
            <a:fillRect/>
          </a:stretch>
        </p:blipFill>
        <p:spPr bwMode="auto">
          <a:xfrm>
            <a:off x="0" y="-14922"/>
            <a:ext cx="7383463" cy="10261600"/>
          </a:xfrm>
          <a:prstGeom prst="rect">
            <a:avLst/>
          </a:prstGeom>
          <a:noFill/>
        </p:spPr>
      </p:pic>
      <p:sp>
        <p:nvSpPr>
          <p:cNvPr id="3082" name="Line 10"/>
          <p:cNvSpPr>
            <a:spLocks noChangeShapeType="1"/>
          </p:cNvSpPr>
          <p:nvPr/>
        </p:nvSpPr>
        <p:spPr bwMode="auto">
          <a:xfrm flipV="1">
            <a:off x="685800" y="0"/>
            <a:ext cx="0" cy="381000"/>
          </a:xfrm>
          <a:prstGeom prst="line">
            <a:avLst/>
          </a:prstGeom>
          <a:noFill/>
          <a:ln w="9525">
            <a:solidFill>
              <a:schemeClr val="tx1"/>
            </a:solidFill>
            <a:round/>
            <a:headEnd/>
            <a:tailEnd/>
          </a:ln>
        </p:spPr>
        <p:txBody>
          <a:bodyPr wrap="none" anchor="ctr"/>
          <a:lstStyle/>
          <a:p>
            <a:endParaRPr lang="en-GB"/>
          </a:p>
        </p:txBody>
      </p:sp>
      <p:sp>
        <p:nvSpPr>
          <p:cNvPr id="3088" name="Text Box 16"/>
          <p:cNvSpPr txBox="1">
            <a:spLocks noChangeArrowheads="1"/>
          </p:cNvSpPr>
          <p:nvPr/>
        </p:nvSpPr>
        <p:spPr bwMode="auto">
          <a:xfrm>
            <a:off x="762000" y="228600"/>
            <a:ext cx="3185160" cy="230832"/>
          </a:xfrm>
          <a:prstGeom prst="rect">
            <a:avLst/>
          </a:prstGeom>
          <a:noFill/>
          <a:ln w="9525">
            <a:noFill/>
            <a:miter lim="800000"/>
            <a:headEnd/>
            <a:tailEnd/>
          </a:ln>
          <a:effectLst/>
        </p:spPr>
        <p:txBody>
          <a:bodyPr wrap="square">
            <a:spAutoFit/>
          </a:bodyPr>
          <a:lstStyle/>
          <a:p>
            <a:pPr defTabSz="884238" eaLnBrk="1" hangingPunct="1">
              <a:spcBef>
                <a:spcPct val="50000"/>
              </a:spcBef>
            </a:pPr>
            <a:r>
              <a:rPr lang="en-GB" sz="900" baseline="0" dirty="0">
                <a:latin typeface="Tahoma" pitchFamily="-64" charset="0"/>
              </a:rPr>
              <a:t>BLOQUE: </a:t>
            </a:r>
            <a:r>
              <a:rPr lang="en-GB" sz="900" b="1" baseline="0" dirty="0">
                <a:latin typeface="Tahoma" pitchFamily="-64" charset="0"/>
              </a:rPr>
              <a:t>MICROBIOS PATÓGENOS Y ENFERMEDAD</a:t>
            </a:r>
          </a:p>
        </p:txBody>
      </p:sp>
      <p:sp>
        <p:nvSpPr>
          <p:cNvPr id="3089" name="Text Box 17"/>
          <p:cNvSpPr txBox="1">
            <a:spLocks noChangeArrowheads="1"/>
          </p:cNvSpPr>
          <p:nvPr/>
        </p:nvSpPr>
        <p:spPr bwMode="auto">
          <a:xfrm>
            <a:off x="685800" y="800100"/>
            <a:ext cx="4438650" cy="1231106"/>
          </a:xfrm>
          <a:prstGeom prst="rect">
            <a:avLst/>
          </a:prstGeom>
          <a:noFill/>
          <a:ln w="9525">
            <a:noFill/>
            <a:miter lim="800000"/>
            <a:headEnd/>
            <a:tailEnd/>
          </a:ln>
          <a:effectLst/>
        </p:spPr>
        <p:txBody>
          <a:bodyPr wrap="square" lIns="0" tIns="0" rIns="0" bIns="0">
            <a:spAutoFit/>
          </a:bodyPr>
          <a:lstStyle/>
          <a:p>
            <a:pPr defTabSz="884238" eaLnBrk="1" hangingPunct="1">
              <a:spcBef>
                <a:spcPts val="0"/>
              </a:spcBef>
            </a:pPr>
            <a:r>
              <a:rPr lang="en-GB" sz="2800" b="1" baseline="0" dirty="0">
                <a:solidFill>
                  <a:schemeClr val="bg1"/>
                </a:solidFill>
                <a:latin typeface="Tahoma" pitchFamily="-64" charset="0"/>
              </a:rPr>
              <a:t>Tuberculosis</a:t>
            </a:r>
          </a:p>
          <a:p>
            <a:pPr defTabSz="884238" eaLnBrk="1" hangingPunct="1">
              <a:spcBef>
                <a:spcPts val="0"/>
              </a:spcBef>
            </a:pPr>
            <a:r>
              <a:rPr lang="en-GB" sz="1400" b="1" baseline="0" dirty="0">
                <a:solidFill>
                  <a:schemeClr val="bg1"/>
                </a:solidFill>
                <a:latin typeface="Tahoma" pitchFamily="-64" charset="0"/>
              </a:rPr>
              <a:t>Alice Hicks, </a:t>
            </a:r>
            <a:r>
              <a:rPr lang="en-GB" sz="1400" b="1" baseline="0" dirty="0" err="1">
                <a:solidFill>
                  <a:schemeClr val="bg1"/>
                </a:solidFill>
                <a:latin typeface="Tahoma" pitchFamily="-64" charset="0"/>
              </a:rPr>
              <a:t>Servicio</a:t>
            </a:r>
            <a:r>
              <a:rPr lang="en-GB" sz="1400" b="1" baseline="0" dirty="0">
                <a:solidFill>
                  <a:schemeClr val="bg1"/>
                </a:solidFill>
                <a:latin typeface="Tahoma" pitchFamily="-64" charset="0"/>
              </a:rPr>
              <a:t> de </a:t>
            </a:r>
            <a:r>
              <a:rPr lang="en-GB" sz="1400" b="1" baseline="0" dirty="0" err="1">
                <a:solidFill>
                  <a:schemeClr val="bg1"/>
                </a:solidFill>
                <a:latin typeface="Tahoma" pitchFamily="-64" charset="0"/>
              </a:rPr>
              <a:t>Microbiología</a:t>
            </a:r>
            <a:r>
              <a:rPr lang="en-GB" sz="1400" b="1" baseline="0" dirty="0">
                <a:solidFill>
                  <a:schemeClr val="bg1"/>
                </a:solidFill>
                <a:latin typeface="Tahoma" pitchFamily="-64" charset="0"/>
              </a:rPr>
              <a:t> de la </a:t>
            </a:r>
            <a:r>
              <a:rPr lang="en-GB" sz="1400" b="1" baseline="0" dirty="0" err="1">
                <a:solidFill>
                  <a:schemeClr val="bg1"/>
                </a:solidFill>
                <a:latin typeface="Tahoma" pitchFamily="-64" charset="0"/>
              </a:rPr>
              <a:t>Agencia</a:t>
            </a:r>
            <a:r>
              <a:rPr lang="en-GB" sz="1400" b="1" baseline="0" dirty="0">
                <a:solidFill>
                  <a:schemeClr val="bg1"/>
                </a:solidFill>
                <a:latin typeface="Tahoma" pitchFamily="-64" charset="0"/>
              </a:rPr>
              <a:t> de </a:t>
            </a:r>
            <a:r>
              <a:rPr lang="en-GB" sz="1400" b="1" baseline="0" dirty="0" err="1">
                <a:solidFill>
                  <a:schemeClr val="bg1"/>
                </a:solidFill>
                <a:latin typeface="Tahoma" pitchFamily="-64" charset="0"/>
              </a:rPr>
              <a:t>Protección</a:t>
            </a:r>
            <a:r>
              <a:rPr lang="en-GB" sz="1400" b="1" baseline="0" dirty="0">
                <a:solidFill>
                  <a:schemeClr val="bg1"/>
                </a:solidFill>
                <a:latin typeface="Tahoma" pitchFamily="-64" charset="0"/>
              </a:rPr>
              <a:t> de la </a:t>
            </a:r>
            <a:r>
              <a:rPr lang="en-GB" sz="1400" b="1" baseline="0" dirty="0" err="1">
                <a:solidFill>
                  <a:schemeClr val="bg1"/>
                </a:solidFill>
                <a:latin typeface="Tahoma" pitchFamily="-64" charset="0"/>
              </a:rPr>
              <a:t>Salud</a:t>
            </a:r>
            <a:r>
              <a:rPr lang="en-GB" sz="1400" b="1" baseline="0" dirty="0">
                <a:solidFill>
                  <a:schemeClr val="bg1"/>
                </a:solidFill>
                <a:latin typeface="Tahoma" pitchFamily="-64" charset="0"/>
              </a:rPr>
              <a:t>, </a:t>
            </a:r>
            <a:r>
              <a:rPr lang="en-GB" sz="1400" b="1" baseline="0" dirty="0" err="1">
                <a:solidFill>
                  <a:schemeClr val="bg1"/>
                </a:solidFill>
                <a:latin typeface="Tahoma" pitchFamily="-64" charset="0"/>
              </a:rPr>
              <a:t>Porton</a:t>
            </a:r>
            <a:r>
              <a:rPr lang="en-GB" sz="1400" b="1" baseline="0" dirty="0">
                <a:solidFill>
                  <a:schemeClr val="bg1"/>
                </a:solidFill>
                <a:latin typeface="Tahoma" pitchFamily="-64" charset="0"/>
              </a:rPr>
              <a:t> Down, </a:t>
            </a:r>
            <a:r>
              <a:rPr lang="en-GB" sz="1400" b="1" baseline="0" dirty="0" err="1">
                <a:solidFill>
                  <a:schemeClr val="bg1"/>
                </a:solidFill>
                <a:latin typeface="Tahoma" pitchFamily="-64" charset="0"/>
              </a:rPr>
              <a:t>Reino</a:t>
            </a:r>
            <a:r>
              <a:rPr lang="en-GB" sz="1400" b="1" baseline="0" dirty="0">
                <a:solidFill>
                  <a:schemeClr val="bg1"/>
                </a:solidFill>
                <a:latin typeface="Tahoma" pitchFamily="-64" charset="0"/>
              </a:rPr>
              <a:t> </a:t>
            </a:r>
            <a:r>
              <a:rPr lang="en-GB" sz="1400" b="1" baseline="0" dirty="0" err="1">
                <a:solidFill>
                  <a:schemeClr val="bg1"/>
                </a:solidFill>
                <a:latin typeface="Tahoma" pitchFamily="-64" charset="0"/>
              </a:rPr>
              <a:t>Unido</a:t>
            </a:r>
            <a:endParaRPr lang="en-GB" sz="1400" b="1" baseline="0" dirty="0">
              <a:solidFill>
                <a:schemeClr val="bg1"/>
              </a:solidFill>
              <a:latin typeface="Tahoma" pitchFamily="-64" charset="0"/>
            </a:endParaRPr>
          </a:p>
          <a:p>
            <a:pPr defTabSz="884238" eaLnBrk="1" hangingPunct="1">
              <a:spcBef>
                <a:spcPts val="0"/>
              </a:spcBef>
            </a:pPr>
            <a:r>
              <a:rPr lang="en-GB" sz="1000" b="1" baseline="0" dirty="0" err="1">
                <a:solidFill>
                  <a:schemeClr val="bg1"/>
                </a:solidFill>
                <a:latin typeface="Tahoma" pitchFamily="-64" charset="0"/>
              </a:rPr>
              <a:t>Traducción</a:t>
            </a:r>
            <a:r>
              <a:rPr lang="en-GB" sz="1000" b="1" baseline="0" dirty="0">
                <a:solidFill>
                  <a:schemeClr val="bg1"/>
                </a:solidFill>
                <a:latin typeface="Tahoma" pitchFamily="-64" charset="0"/>
              </a:rPr>
              <a:t>: </a:t>
            </a:r>
            <a:r>
              <a:rPr lang="en-GB" sz="1000" b="1" baseline="0" dirty="0" err="1">
                <a:solidFill>
                  <a:schemeClr val="bg1"/>
                </a:solidFill>
                <a:latin typeface="Tahoma" pitchFamily="-64" charset="0"/>
              </a:rPr>
              <a:t>Jesús</a:t>
            </a:r>
            <a:r>
              <a:rPr lang="en-GB" sz="1000" b="1" baseline="0" dirty="0">
                <a:solidFill>
                  <a:schemeClr val="bg1"/>
                </a:solidFill>
                <a:latin typeface="Tahoma" pitchFamily="-64" charset="0"/>
              </a:rPr>
              <a:t> Gil, </a:t>
            </a:r>
            <a:r>
              <a:rPr lang="en-GB" sz="1000" b="1" baseline="0" dirty="0" err="1">
                <a:solidFill>
                  <a:schemeClr val="bg1"/>
                </a:solidFill>
                <a:latin typeface="Tahoma" pitchFamily="-64" charset="0"/>
              </a:rPr>
              <a:t>Würzburg</a:t>
            </a:r>
            <a:r>
              <a:rPr lang="en-GB" sz="1000" b="1" baseline="0" dirty="0">
                <a:solidFill>
                  <a:schemeClr val="bg1"/>
                </a:solidFill>
                <a:latin typeface="Tahoma" pitchFamily="-64" charset="0"/>
              </a:rPr>
              <a:t>, DE (SEI)</a:t>
            </a:r>
            <a:endParaRPr lang="en-US" sz="1000" b="1" baseline="0" dirty="0">
              <a:solidFill>
                <a:schemeClr val="bg1"/>
              </a:solidFill>
              <a:latin typeface="Tahoma" pitchFamily="-64" charset="0"/>
            </a:endParaRPr>
          </a:p>
        </p:txBody>
      </p:sp>
      <p:grpSp>
        <p:nvGrpSpPr>
          <p:cNvPr id="3129" name="Group 57"/>
          <p:cNvGrpSpPr>
            <a:grpSpLocks/>
          </p:cNvGrpSpPr>
          <p:nvPr/>
        </p:nvGrpSpPr>
        <p:grpSpPr bwMode="auto">
          <a:xfrm>
            <a:off x="5699387" y="180975"/>
            <a:ext cx="1512628" cy="304800"/>
            <a:chOff x="384" y="3520"/>
            <a:chExt cx="1128" cy="192"/>
          </a:xfrm>
        </p:grpSpPr>
        <p:sp>
          <p:nvSpPr>
            <p:cNvPr id="3130" name="AutoShape 58"/>
            <p:cNvSpPr>
              <a:spLocks noChangeArrowheads="1"/>
            </p:cNvSpPr>
            <p:nvPr/>
          </p:nvSpPr>
          <p:spPr bwMode="auto">
            <a:xfrm>
              <a:off x="384" y="3520"/>
              <a:ext cx="1008" cy="192"/>
            </a:xfrm>
            <a:prstGeom prst="roundRect">
              <a:avLst>
                <a:gd name="adj" fmla="val 16667"/>
              </a:avLst>
            </a:prstGeom>
            <a:noFill/>
            <a:ln w="9525">
              <a:noFill/>
              <a:round/>
              <a:headEnd/>
              <a:tailEnd/>
            </a:ln>
          </p:spPr>
          <p:txBody>
            <a:bodyPr wrap="none" anchor="ctr"/>
            <a:lstStyle/>
            <a:p>
              <a:endParaRPr lang="en-GB"/>
            </a:p>
          </p:txBody>
        </p:sp>
        <p:sp>
          <p:nvSpPr>
            <p:cNvPr id="3131" name="Rectangle 59"/>
            <p:cNvSpPr>
              <a:spLocks noChangeArrowheads="1"/>
            </p:cNvSpPr>
            <p:nvPr/>
          </p:nvSpPr>
          <p:spPr bwMode="auto">
            <a:xfrm>
              <a:off x="698" y="3540"/>
              <a:ext cx="814" cy="145"/>
            </a:xfrm>
            <a:prstGeom prst="rect">
              <a:avLst/>
            </a:prstGeom>
            <a:noFill/>
            <a:ln w="9525">
              <a:noFill/>
              <a:miter lim="800000"/>
              <a:headEnd/>
              <a:tailEnd/>
            </a:ln>
          </p:spPr>
          <p:txBody>
            <a:bodyPr wrap="none">
              <a:spAutoFit/>
            </a:bodyPr>
            <a:lstStyle/>
            <a:p>
              <a:pPr algn="r" eaLnBrk="1" hangingPunct="1">
                <a:spcBef>
                  <a:spcPct val="50000"/>
                </a:spcBef>
              </a:pPr>
              <a:r>
                <a:rPr lang="en-GB" sz="900" b="1" baseline="0" dirty="0">
                  <a:solidFill>
                    <a:schemeClr val="bg1"/>
                  </a:solidFill>
                  <a:latin typeface="Tahoma" pitchFamily="-64" charset="0"/>
                </a:rPr>
                <a:t>TUBERCULOSIS</a:t>
              </a:r>
              <a:endParaRPr lang="en-US" sz="900" baseline="0" dirty="0">
                <a:solidFill>
                  <a:schemeClr val="bg1"/>
                </a:solidFill>
                <a:latin typeface="Tahoma" pitchFamily="-64" charset="0"/>
              </a:endParaRPr>
            </a:p>
          </p:txBody>
        </p:sp>
      </p:grpSp>
      <p:sp>
        <p:nvSpPr>
          <p:cNvPr id="3314" name="Text Box 242"/>
          <p:cNvSpPr txBox="1">
            <a:spLocks noChangeArrowheads="1"/>
          </p:cNvSpPr>
          <p:nvPr/>
        </p:nvSpPr>
        <p:spPr bwMode="auto">
          <a:xfrm rot="5400000">
            <a:off x="5551487" y="3988951"/>
            <a:ext cx="3024187" cy="123111"/>
          </a:xfrm>
          <a:prstGeom prst="rect">
            <a:avLst/>
          </a:prstGeom>
          <a:noFill/>
          <a:ln w="9525">
            <a:noFill/>
            <a:miter lim="800000"/>
            <a:headEnd/>
            <a:tailEnd/>
          </a:ln>
          <a:effectLst/>
        </p:spPr>
        <p:txBody>
          <a:bodyPr wrap="square" lIns="0" tIns="0" rIns="0" bIns="0">
            <a:spAutoFit/>
          </a:bodyPr>
          <a:lstStyle/>
          <a:p>
            <a:r>
              <a:rPr lang="en-GB" sz="800" baseline="0" dirty="0">
                <a:solidFill>
                  <a:schemeClr val="bg1"/>
                </a:solidFill>
              </a:rPr>
              <a:t>© Los </a:t>
            </a:r>
            <a:r>
              <a:rPr lang="en-GB" sz="800" baseline="0" dirty="0" err="1">
                <a:solidFill>
                  <a:schemeClr val="bg1"/>
                </a:solidFill>
              </a:rPr>
              <a:t>derechos</a:t>
            </a:r>
            <a:r>
              <a:rPr lang="en-GB" sz="800" baseline="0" dirty="0">
                <a:solidFill>
                  <a:schemeClr val="bg1"/>
                </a:solidFill>
              </a:rPr>
              <a:t> de </a:t>
            </a:r>
            <a:r>
              <a:rPr lang="en-GB" sz="800" baseline="0" dirty="0" err="1">
                <a:solidFill>
                  <a:schemeClr val="bg1"/>
                </a:solidFill>
              </a:rPr>
              <a:t>este</a:t>
            </a:r>
            <a:r>
              <a:rPr lang="en-GB" sz="800" baseline="0" dirty="0">
                <a:solidFill>
                  <a:schemeClr val="bg1"/>
                </a:solidFill>
              </a:rPr>
              <a:t> </a:t>
            </a:r>
            <a:r>
              <a:rPr lang="en-GB" sz="800" baseline="0" dirty="0" err="1">
                <a:solidFill>
                  <a:schemeClr val="bg1"/>
                </a:solidFill>
              </a:rPr>
              <a:t>documento</a:t>
            </a:r>
            <a:r>
              <a:rPr lang="en-GB" sz="800" baseline="0" dirty="0">
                <a:solidFill>
                  <a:schemeClr val="bg1"/>
                </a:solidFill>
              </a:rPr>
              <a:t> </a:t>
            </a:r>
            <a:r>
              <a:rPr lang="en-GB" sz="800" baseline="0" dirty="0" err="1">
                <a:solidFill>
                  <a:schemeClr val="bg1"/>
                </a:solidFill>
              </a:rPr>
              <a:t>corresponden</a:t>
            </a:r>
            <a:r>
              <a:rPr lang="en-GB" sz="800" baseline="0" dirty="0">
                <a:solidFill>
                  <a:schemeClr val="bg1"/>
                </a:solidFill>
              </a:rPr>
              <a:t> a </a:t>
            </a:r>
            <a:r>
              <a:rPr lang="en-GB" sz="800" baseline="0" dirty="0" err="1">
                <a:solidFill>
                  <a:schemeClr val="bg1"/>
                </a:solidFill>
              </a:rPr>
              <a:t>su</a:t>
            </a:r>
            <a:r>
              <a:rPr lang="en-GB" sz="800" baseline="0" dirty="0">
                <a:solidFill>
                  <a:schemeClr val="bg1"/>
                </a:solidFill>
              </a:rPr>
              <a:t> </a:t>
            </a:r>
            <a:r>
              <a:rPr lang="en-GB" sz="800" baseline="0" dirty="0" err="1">
                <a:solidFill>
                  <a:schemeClr val="bg1"/>
                </a:solidFill>
              </a:rPr>
              <a:t>autor</a:t>
            </a:r>
            <a:r>
              <a:rPr lang="en-GB" sz="800" baseline="0" dirty="0">
                <a:solidFill>
                  <a:schemeClr val="bg1"/>
                </a:solidFill>
              </a:rPr>
              <a:t>.</a:t>
            </a:r>
          </a:p>
        </p:txBody>
      </p:sp>
      <p:sp>
        <p:nvSpPr>
          <p:cNvPr id="3317" name="AutoShape 245"/>
          <p:cNvSpPr>
            <a:spLocks noChangeArrowheads="1"/>
          </p:cNvSpPr>
          <p:nvPr/>
        </p:nvSpPr>
        <p:spPr bwMode="auto">
          <a:xfrm>
            <a:off x="4434839" y="9808210"/>
            <a:ext cx="2224724" cy="304800"/>
          </a:xfrm>
          <a:prstGeom prst="roundRect">
            <a:avLst>
              <a:gd name="adj" fmla="val 16667"/>
            </a:avLst>
          </a:prstGeom>
          <a:solidFill>
            <a:srgbClr val="FFCC99"/>
          </a:solidFill>
          <a:ln w="9525">
            <a:noFill/>
            <a:round/>
            <a:headEnd/>
            <a:tailEnd/>
          </a:ln>
        </p:spPr>
        <p:txBody>
          <a:bodyPr wrap="none" anchor="ctr"/>
          <a:lstStyle/>
          <a:p>
            <a:endParaRPr lang="en-GB"/>
          </a:p>
        </p:txBody>
      </p:sp>
      <p:sp>
        <p:nvSpPr>
          <p:cNvPr id="3318" name="Rectangle 246"/>
          <p:cNvSpPr>
            <a:spLocks noChangeArrowheads="1"/>
          </p:cNvSpPr>
          <p:nvPr/>
        </p:nvSpPr>
        <p:spPr bwMode="auto">
          <a:xfrm>
            <a:off x="4434839" y="9830118"/>
            <a:ext cx="2881687" cy="246221"/>
          </a:xfrm>
          <a:prstGeom prst="rect">
            <a:avLst/>
          </a:prstGeom>
          <a:noFill/>
          <a:ln w="9525">
            <a:noFill/>
            <a:miter lim="800000"/>
            <a:headEnd/>
            <a:tailEnd/>
          </a:ln>
        </p:spPr>
        <p:txBody>
          <a:bodyPr wrap="square">
            <a:spAutoFit/>
          </a:bodyPr>
          <a:lstStyle/>
          <a:p>
            <a:r>
              <a:rPr lang="en-US" sz="1000" b="1" i="1" baseline="0" dirty="0" err="1">
                <a:solidFill>
                  <a:schemeClr val="bg1"/>
                </a:solidFill>
              </a:rPr>
              <a:t>Continúa</a:t>
            </a:r>
            <a:r>
              <a:rPr lang="en-US" sz="1000" b="1" i="1" baseline="0" dirty="0">
                <a:solidFill>
                  <a:schemeClr val="bg1"/>
                </a:solidFill>
              </a:rPr>
              <a:t> </a:t>
            </a:r>
            <a:r>
              <a:rPr lang="en-US" sz="1000" b="1" i="1" baseline="0" dirty="0" err="1">
                <a:solidFill>
                  <a:schemeClr val="bg1"/>
                </a:solidFill>
              </a:rPr>
              <a:t>en</a:t>
            </a:r>
            <a:r>
              <a:rPr lang="en-US" sz="1000" b="1" i="1" baseline="0" dirty="0">
                <a:solidFill>
                  <a:schemeClr val="bg1"/>
                </a:solidFill>
              </a:rPr>
              <a:t> la </a:t>
            </a:r>
            <a:r>
              <a:rPr lang="en-US" sz="1000" b="1" i="1" baseline="0" dirty="0" err="1">
                <a:solidFill>
                  <a:schemeClr val="bg1"/>
                </a:solidFill>
              </a:rPr>
              <a:t>siguiente</a:t>
            </a:r>
            <a:r>
              <a:rPr lang="en-US" sz="1000" b="1" i="1" baseline="0" dirty="0">
                <a:solidFill>
                  <a:schemeClr val="bg1"/>
                </a:solidFill>
              </a:rPr>
              <a:t> </a:t>
            </a:r>
            <a:r>
              <a:rPr lang="en-US" sz="1000" b="1" i="1" baseline="0" dirty="0" err="1">
                <a:solidFill>
                  <a:schemeClr val="bg1"/>
                </a:solidFill>
              </a:rPr>
              <a:t>página</a:t>
            </a:r>
            <a:r>
              <a:rPr lang="en-US" sz="1000" b="1" i="1" baseline="0" dirty="0">
                <a:solidFill>
                  <a:schemeClr val="bg1"/>
                </a:solidFill>
              </a:rPr>
              <a:t>…</a:t>
            </a:r>
          </a:p>
        </p:txBody>
      </p:sp>
      <p:sp>
        <p:nvSpPr>
          <p:cNvPr id="29" name="Text Box 49"/>
          <p:cNvSpPr txBox="1">
            <a:spLocks noChangeArrowheads="1"/>
          </p:cNvSpPr>
          <p:nvPr/>
        </p:nvSpPr>
        <p:spPr bwMode="auto">
          <a:xfrm>
            <a:off x="819150" y="8829675"/>
            <a:ext cx="6096000" cy="169277"/>
          </a:xfrm>
          <a:prstGeom prst="rect">
            <a:avLst/>
          </a:prstGeom>
          <a:noFill/>
          <a:ln w="9525">
            <a:noFill/>
            <a:miter lim="800000"/>
            <a:headEnd/>
            <a:tailEnd/>
          </a:ln>
          <a:effectLst/>
        </p:spPr>
        <p:txBody>
          <a:bodyPr lIns="0" tIns="0" rIns="0" bIns="0">
            <a:spAutoFit/>
          </a:bodyPr>
          <a:lstStyle/>
          <a:p>
            <a:pPr algn="just" defTabSz="884238" eaLnBrk="1" hangingPunct="1"/>
            <a:r>
              <a:rPr lang="en-GB" sz="1100" baseline="0" dirty="0"/>
              <a:t>. </a:t>
            </a:r>
          </a:p>
        </p:txBody>
      </p:sp>
      <p:sp>
        <p:nvSpPr>
          <p:cNvPr id="3090" name="Text Box 18"/>
          <p:cNvSpPr txBox="1">
            <a:spLocks noChangeArrowheads="1"/>
          </p:cNvSpPr>
          <p:nvPr/>
        </p:nvSpPr>
        <p:spPr bwMode="auto">
          <a:xfrm>
            <a:off x="685800" y="2476500"/>
            <a:ext cx="6096000" cy="1862048"/>
          </a:xfrm>
          <a:prstGeom prst="rect">
            <a:avLst/>
          </a:prstGeom>
          <a:noFill/>
          <a:ln w="9525">
            <a:noFill/>
            <a:miter lim="800000"/>
            <a:headEnd/>
            <a:tailEnd/>
          </a:ln>
          <a:effectLst/>
        </p:spPr>
        <p:txBody>
          <a:bodyPr lIns="0" tIns="0" rIns="0" bIns="0">
            <a:spAutoFit/>
          </a:bodyPr>
          <a:lstStyle/>
          <a:p>
            <a:pPr algn="just" defTabSz="884238" eaLnBrk="1" hangingPunct="1"/>
            <a:r>
              <a:rPr lang="es-ES" sz="1100" baseline="0" dirty="0"/>
              <a:t>La tuberculosis (TB) en humanos está causada por la infección de </a:t>
            </a:r>
            <a:r>
              <a:rPr lang="es-ES" sz="1100" b="1" i="1" baseline="0" dirty="0" err="1"/>
              <a:t>Mycobacterium</a:t>
            </a:r>
            <a:r>
              <a:rPr lang="es-ES" sz="1100" b="1" i="1" baseline="0" dirty="0"/>
              <a:t> tuberculosis</a:t>
            </a:r>
            <a:r>
              <a:rPr lang="es-ES" sz="1100" baseline="0" dirty="0"/>
              <a:t>, un bacilo en forma de vara, no móvil y de crecimiento lento. Los últimos datos de la Organización Mundial de la Salud estiman que aproximadamente 8,8 millones de personas en todo el mundo han desarrollado TB activa, que han originado 1,45 millones de muertes.</a:t>
            </a:r>
          </a:p>
          <a:p>
            <a:pPr algn="just" defTabSz="884238" eaLnBrk="1" hangingPunct="1"/>
            <a:endParaRPr lang="es-ES" sz="1100" baseline="0" dirty="0"/>
          </a:p>
          <a:p>
            <a:pPr algn="just" defTabSz="884238" eaLnBrk="1" hangingPunct="1"/>
            <a:r>
              <a:rPr lang="es-ES" sz="1100" baseline="0" dirty="0"/>
              <a:t>La tuberculosis se propaga a través del contacto con gotas de las vías aéreas (que contienen el bacilo) de personas infectadas. Aunque la mayoría de estas gotas quedarán retenidas en el tracto respiratorio superior gracias a sus barreras físicas, aquellas con un tamaño inferior a 1-2 </a:t>
            </a:r>
            <a:r>
              <a:rPr lang="es-ES" sz="1100" baseline="0" dirty="0" err="1"/>
              <a:t>μm</a:t>
            </a:r>
            <a:r>
              <a:rPr lang="es-ES" sz="1100" baseline="0" dirty="0"/>
              <a:t> son capaces de superarlas y llegar al tracto respiratorio inferior y a los pulmones. Es aquí donde las bacterias se encuentran con las células del sistema inmunitario y la batalla entre el hospedador y el microbio patógeno comienza.</a:t>
            </a:r>
          </a:p>
        </p:txBody>
      </p:sp>
      <p:sp>
        <p:nvSpPr>
          <p:cNvPr id="83" name="Text Box 18"/>
          <p:cNvSpPr txBox="1">
            <a:spLocks noChangeArrowheads="1"/>
          </p:cNvSpPr>
          <p:nvPr/>
        </p:nvSpPr>
        <p:spPr bwMode="auto">
          <a:xfrm>
            <a:off x="685800" y="4467225"/>
            <a:ext cx="2381250" cy="2369880"/>
          </a:xfrm>
          <a:prstGeom prst="rect">
            <a:avLst/>
          </a:prstGeom>
          <a:noFill/>
          <a:ln w="9525">
            <a:noFill/>
            <a:miter lim="800000"/>
            <a:headEnd/>
            <a:tailEnd/>
          </a:ln>
          <a:effectLst/>
        </p:spPr>
        <p:txBody>
          <a:bodyPr wrap="square" lIns="0" tIns="0" rIns="0" bIns="0">
            <a:spAutoFit/>
          </a:bodyPr>
          <a:lstStyle/>
          <a:p>
            <a:pPr algn="just" defTabSz="884238" eaLnBrk="1" hangingPunct="1"/>
            <a:r>
              <a:rPr lang="es-ES" sz="1100" baseline="0" dirty="0"/>
              <a:t>El resultado de la infección depende del poder protector del sistema inmunitario del hospedador y la patogenicidad de la bacteria. La mayoría de los individuos son capaces de controlarla y contenerla en el interior de un </a:t>
            </a:r>
            <a:r>
              <a:rPr lang="es-ES" sz="1100" b="1" baseline="0" dirty="0"/>
              <a:t>granuloma</a:t>
            </a:r>
            <a:r>
              <a:rPr lang="es-ES" sz="1100" baseline="0" dirty="0"/>
              <a:t>, un agregado de células inmunitarias que envuelve a la </a:t>
            </a:r>
            <a:r>
              <a:rPr lang="es-ES" sz="1100" baseline="0" dirty="0" err="1"/>
              <a:t>micobacteria</a:t>
            </a:r>
            <a:r>
              <a:rPr lang="es-ES" sz="1100" baseline="0" dirty="0"/>
              <a:t> pero no es capaz de eliminarla. Debido a esto, la infección pasar a ser </a:t>
            </a:r>
            <a:r>
              <a:rPr lang="es-ES" sz="1100" b="1" baseline="0" dirty="0"/>
              <a:t>latente</a:t>
            </a:r>
            <a:r>
              <a:rPr lang="es-ES" sz="1100" baseline="0" dirty="0"/>
              <a:t> y el individuo está en riesgo de </a:t>
            </a:r>
            <a:r>
              <a:rPr lang="es-ES" sz="1100" b="1" baseline="0" dirty="0"/>
              <a:t>reactivar</a:t>
            </a:r>
            <a:r>
              <a:rPr lang="es-ES" sz="1100" baseline="0" dirty="0"/>
              <a:t> la enfermedad en el futuro en caso de </a:t>
            </a:r>
            <a:r>
              <a:rPr lang="es-ES" sz="1100" baseline="0" dirty="0" err="1"/>
              <a:t>inmunocompromiso</a:t>
            </a:r>
            <a:r>
              <a:rPr lang="es-ES" sz="1100" baseline="0" dirty="0"/>
              <a:t>.</a:t>
            </a:r>
          </a:p>
        </p:txBody>
      </p:sp>
      <p:sp>
        <p:nvSpPr>
          <p:cNvPr id="84" name="Text Box 18"/>
          <p:cNvSpPr txBox="1">
            <a:spLocks noChangeArrowheads="1"/>
          </p:cNvSpPr>
          <p:nvPr/>
        </p:nvSpPr>
        <p:spPr bwMode="auto">
          <a:xfrm>
            <a:off x="685800" y="7038816"/>
            <a:ext cx="6094800" cy="2708434"/>
          </a:xfrm>
          <a:prstGeom prst="rect">
            <a:avLst/>
          </a:prstGeom>
          <a:noFill/>
          <a:ln w="9525">
            <a:noFill/>
            <a:miter lim="800000"/>
            <a:headEnd/>
            <a:tailEnd/>
          </a:ln>
          <a:effectLst/>
        </p:spPr>
        <p:txBody>
          <a:bodyPr wrap="square" lIns="0" tIns="0" rIns="0" bIns="0">
            <a:spAutoFit/>
          </a:bodyPr>
          <a:lstStyle/>
          <a:p>
            <a:pPr algn="just" defTabSz="884238" eaLnBrk="1" hangingPunct="1"/>
            <a:r>
              <a:rPr lang="es-ES" sz="1100" baseline="0" dirty="0"/>
              <a:t>Las primeras células que se encuentran con la </a:t>
            </a:r>
            <a:r>
              <a:rPr lang="es-ES" sz="1100" b="1" baseline="0" dirty="0" err="1"/>
              <a:t>microbacteria</a:t>
            </a:r>
            <a:r>
              <a:rPr lang="es-ES" sz="1100" baseline="0" dirty="0"/>
              <a:t> en los pulmones son los </a:t>
            </a:r>
            <a:r>
              <a:rPr lang="es-ES" sz="1100" b="1" baseline="0" dirty="0"/>
              <a:t>macrófagos alveolares</a:t>
            </a:r>
            <a:r>
              <a:rPr lang="es-ES" sz="1100" baseline="0" dirty="0"/>
              <a:t>. Se trata de </a:t>
            </a:r>
            <a:r>
              <a:rPr lang="es-ES" sz="1100" b="1" baseline="0" dirty="0"/>
              <a:t>fagocitos</a:t>
            </a:r>
            <a:r>
              <a:rPr lang="es-ES" sz="1100" baseline="0" dirty="0"/>
              <a:t> que responden ante patógenos invasores en una manera no específica, y proveen una primera línea de defensa. Los macrófagos y otras </a:t>
            </a:r>
            <a:r>
              <a:rPr lang="es-ES" sz="1100" b="1" baseline="0" dirty="0"/>
              <a:t>células presentadoras de antígeno </a:t>
            </a:r>
            <a:r>
              <a:rPr lang="es-ES" sz="1100" baseline="0" dirty="0"/>
              <a:t>(</a:t>
            </a:r>
            <a:r>
              <a:rPr lang="es-ES" sz="1100" baseline="0" dirty="0" err="1"/>
              <a:t>APCs</a:t>
            </a:r>
            <a:r>
              <a:rPr lang="es-ES" sz="1100" baseline="0" dirty="0"/>
              <a:t>) reconocen y fagocitan a la </a:t>
            </a:r>
            <a:r>
              <a:rPr lang="es-ES" sz="1100" baseline="0" dirty="0" err="1"/>
              <a:t>microbacteria</a:t>
            </a:r>
            <a:r>
              <a:rPr lang="es-ES" sz="1100" baseline="0" dirty="0"/>
              <a:t>, engulléndolas en </a:t>
            </a:r>
            <a:r>
              <a:rPr lang="es-ES" sz="1100" baseline="0" dirty="0" err="1"/>
              <a:t>fagosomas</a:t>
            </a:r>
            <a:r>
              <a:rPr lang="es-ES" sz="1100" baseline="0" dirty="0"/>
              <a:t>.</a:t>
            </a:r>
          </a:p>
          <a:p>
            <a:pPr algn="just" defTabSz="884238" eaLnBrk="1" hangingPunct="1"/>
            <a:endParaRPr lang="es-ES" sz="1100" baseline="0" dirty="0"/>
          </a:p>
          <a:p>
            <a:pPr algn="just" defTabSz="884238" eaLnBrk="1" hangingPunct="1"/>
            <a:r>
              <a:rPr lang="es-ES" sz="1100" baseline="0" dirty="0"/>
              <a:t>Después de la </a:t>
            </a:r>
            <a:r>
              <a:rPr lang="es-ES" sz="1100" b="1" baseline="0" dirty="0"/>
              <a:t>fagocitosis</a:t>
            </a:r>
            <a:r>
              <a:rPr lang="es-ES" sz="1100" baseline="0" dirty="0"/>
              <a:t>, los </a:t>
            </a:r>
            <a:r>
              <a:rPr lang="es-ES" sz="1100" baseline="0" dirty="0" err="1"/>
              <a:t>fagosomas</a:t>
            </a:r>
            <a:r>
              <a:rPr lang="es-ES" sz="1100" baseline="0" dirty="0"/>
              <a:t> maduran y se fusionan con </a:t>
            </a:r>
            <a:r>
              <a:rPr lang="es-ES" sz="1100" baseline="0" dirty="0" err="1"/>
              <a:t>endosomas</a:t>
            </a:r>
            <a:r>
              <a:rPr lang="es-ES" sz="1100" baseline="0" dirty="0"/>
              <a:t> y lisosomas. El ambiente pasa a ser ácido y pobre en nutrientes, y la bacteria se expone a péptidos antimicrobianos y enzimas de degradación del lisosoma, como la lisozima. Sin embargo, las </a:t>
            </a:r>
            <a:r>
              <a:rPr lang="es-ES" sz="1100" baseline="0" dirty="0" err="1"/>
              <a:t>micobacterias</a:t>
            </a:r>
            <a:r>
              <a:rPr lang="es-ES" sz="1100" baseline="0" dirty="0"/>
              <a:t> patógenas han desarrollado mecanismos para evitar las defensas del hospedador, por ejemplo bloqueando la maduración del </a:t>
            </a:r>
            <a:r>
              <a:rPr lang="es-ES" sz="1100" baseline="0" dirty="0" err="1"/>
              <a:t>fagosoma</a:t>
            </a:r>
            <a:r>
              <a:rPr lang="es-ES" sz="1100" baseline="0" dirty="0"/>
              <a:t>. Pese a ello, la activación de los macrófagos por la </a:t>
            </a:r>
            <a:r>
              <a:rPr lang="es-ES" sz="1100" baseline="0" dirty="0" err="1"/>
              <a:t>citocina</a:t>
            </a:r>
            <a:r>
              <a:rPr lang="es-ES" sz="1100" baseline="0" dirty="0"/>
              <a:t> </a:t>
            </a:r>
            <a:r>
              <a:rPr lang="es-ES" sz="1100" b="1" baseline="0" dirty="0"/>
              <a:t>interferón-γ </a:t>
            </a:r>
            <a:r>
              <a:rPr lang="es-ES" sz="1100" baseline="0" dirty="0"/>
              <a:t>(IFN-γ) promueve la destrucción bacteriana a través de la formación de </a:t>
            </a:r>
            <a:r>
              <a:rPr lang="es-ES" sz="1100" b="1" baseline="0" dirty="0"/>
              <a:t>intermediarios reactivos de oxígeno </a:t>
            </a:r>
            <a:r>
              <a:rPr lang="es-ES" sz="1100" baseline="0" dirty="0"/>
              <a:t>(IRO) e </a:t>
            </a:r>
            <a:r>
              <a:rPr lang="es-ES" sz="1100" b="1" baseline="0" dirty="0"/>
              <a:t>intermediarios reactivos de nitrógeno </a:t>
            </a:r>
            <a:r>
              <a:rPr lang="es-ES" sz="1100" baseline="0" dirty="0"/>
              <a:t>(IRN). Los macrófagos activados también liberan un conjunto de </a:t>
            </a:r>
            <a:r>
              <a:rPr lang="es-ES" sz="1100" baseline="0" dirty="0" err="1"/>
              <a:t>citocinas</a:t>
            </a:r>
            <a:r>
              <a:rPr lang="es-ES" sz="1100" baseline="0" dirty="0"/>
              <a:t> y </a:t>
            </a:r>
            <a:r>
              <a:rPr lang="es-ES" sz="1100" baseline="0" dirty="0" err="1"/>
              <a:t>quimiocinas</a:t>
            </a:r>
            <a:r>
              <a:rPr lang="es-ES" sz="1100" baseline="0" dirty="0"/>
              <a:t>, incluyendo </a:t>
            </a:r>
            <a:r>
              <a:rPr lang="es-ES" sz="1100" b="1" baseline="0" dirty="0"/>
              <a:t>el factor de necrosis tumoral α </a:t>
            </a:r>
            <a:r>
              <a:rPr lang="es-ES" sz="1100" baseline="0" dirty="0"/>
              <a:t>(TNF-α), que inducen una respuesta </a:t>
            </a:r>
            <a:r>
              <a:rPr lang="es-ES" sz="1100" baseline="0" dirty="0" err="1"/>
              <a:t>proinflamatoria</a:t>
            </a:r>
            <a:r>
              <a:rPr lang="es-ES" sz="1100" baseline="0" dirty="0"/>
              <a:t> y dirige a las células inmunitarias al sitio de infección.</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575" y="4343400"/>
            <a:ext cx="3201988" cy="26327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1171575" y="6372225"/>
            <a:ext cx="4514850" cy="28384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25000">
              <a:ln>
                <a:noFill/>
              </a:ln>
              <a:solidFill>
                <a:schemeClr val="tx1"/>
              </a:solidFill>
              <a:effectLst/>
              <a:latin typeface="Arial" charset="0"/>
              <a:ea typeface="ＭＳ Ｐゴシック" pitchFamily="1" charset="-128"/>
            </a:endParaRPr>
          </a:p>
        </p:txBody>
      </p:sp>
      <p:pic>
        <p:nvPicPr>
          <p:cNvPr id="8194" name="Picture 2" descr="pathogens &amp; disease_Peach_page"/>
          <p:cNvPicPr>
            <a:picLocks noChangeAspect="1" noChangeArrowheads="1"/>
          </p:cNvPicPr>
          <p:nvPr/>
        </p:nvPicPr>
        <p:blipFill>
          <a:blip r:embed="rId2" cstate="print"/>
          <a:srcRect/>
          <a:stretch>
            <a:fillRect/>
          </a:stretch>
        </p:blipFill>
        <p:spPr bwMode="auto">
          <a:xfrm>
            <a:off x="0" y="0"/>
            <a:ext cx="7383463" cy="10261600"/>
          </a:xfrm>
          <a:prstGeom prst="rect">
            <a:avLst/>
          </a:prstGeom>
          <a:noFill/>
        </p:spPr>
      </p:pic>
      <p:grpSp>
        <p:nvGrpSpPr>
          <p:cNvPr id="5" name="Grupo 4"/>
          <p:cNvGrpSpPr/>
          <p:nvPr/>
        </p:nvGrpSpPr>
        <p:grpSpPr>
          <a:xfrm>
            <a:off x="805367" y="6996786"/>
            <a:ext cx="6319333" cy="3225711"/>
            <a:chOff x="805367" y="6996786"/>
            <a:chExt cx="6319333" cy="3225711"/>
          </a:xfrm>
        </p:grpSpPr>
        <p:sp>
          <p:nvSpPr>
            <p:cNvPr id="58" name="TextBox 57"/>
            <p:cNvSpPr txBox="1"/>
            <p:nvPr/>
          </p:nvSpPr>
          <p:spPr>
            <a:xfrm>
              <a:off x="1466851" y="9450388"/>
              <a:ext cx="1038224" cy="256480"/>
            </a:xfrm>
            <a:prstGeom prst="rect">
              <a:avLst/>
            </a:prstGeom>
            <a:noFill/>
          </p:spPr>
          <p:txBody>
            <a:bodyPr wrap="square" rtlCol="0">
              <a:spAutoFit/>
            </a:bodyPr>
            <a:lstStyle/>
            <a:p>
              <a:r>
                <a:rPr lang="en-GB" sz="1600" dirty="0"/>
                <a:t>Granuloma</a:t>
              </a:r>
            </a:p>
          </p:txBody>
        </p:sp>
        <p:sp>
          <p:nvSpPr>
            <p:cNvPr id="71" name="Rectangle 70"/>
            <p:cNvSpPr/>
            <p:nvPr/>
          </p:nvSpPr>
          <p:spPr bwMode="auto">
            <a:xfrm>
              <a:off x="5124450" y="8124825"/>
              <a:ext cx="2880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25000">
                <a:ln>
                  <a:noFill/>
                </a:ln>
                <a:solidFill>
                  <a:schemeClr val="tx1"/>
                </a:solidFill>
                <a:effectLst/>
                <a:latin typeface="Arial" charset="0"/>
                <a:ea typeface="ＭＳ Ｐゴシック" pitchFamily="1" charset="-128"/>
              </a:endParaRPr>
            </a:p>
          </p:txBody>
        </p:sp>
        <p:grpSp>
          <p:nvGrpSpPr>
            <p:cNvPr id="4" name="Group 3"/>
            <p:cNvGrpSpPr/>
            <p:nvPr/>
          </p:nvGrpSpPr>
          <p:grpSpPr>
            <a:xfrm>
              <a:off x="805367" y="6996786"/>
              <a:ext cx="6319333" cy="3225711"/>
              <a:chOff x="805367" y="5682336"/>
              <a:chExt cx="6319333" cy="3225711"/>
            </a:xfrm>
          </p:grpSpPr>
          <p:pic>
            <p:nvPicPr>
              <p:cNvPr id="8259" name="Picture 67"/>
              <p:cNvPicPr>
                <a:picLocks noChangeAspect="1" noChangeArrowheads="1"/>
              </p:cNvPicPr>
              <p:nvPr/>
            </p:nvPicPr>
            <p:blipFill>
              <a:blip r:embed="rId3" cstate="print"/>
              <a:srcRect/>
              <a:stretch>
                <a:fillRect/>
              </a:stretch>
            </p:blipFill>
            <p:spPr bwMode="auto">
              <a:xfrm>
                <a:off x="805367" y="5682336"/>
                <a:ext cx="4320000" cy="2905738"/>
              </a:xfrm>
              <a:prstGeom prst="rect">
                <a:avLst/>
              </a:prstGeom>
              <a:noFill/>
              <a:ln w="9525">
                <a:noFill/>
                <a:miter lim="800000"/>
                <a:headEnd/>
                <a:tailEnd/>
              </a:ln>
              <a:effectLst/>
            </p:spPr>
          </p:pic>
          <p:grpSp>
            <p:nvGrpSpPr>
              <p:cNvPr id="3" name="Group 2"/>
              <p:cNvGrpSpPr/>
              <p:nvPr/>
            </p:nvGrpSpPr>
            <p:grpSpPr>
              <a:xfrm>
                <a:off x="5160006" y="5782328"/>
                <a:ext cx="1964694" cy="3125719"/>
                <a:chOff x="5116975" y="5513387"/>
                <a:chExt cx="1964694" cy="3125719"/>
              </a:xfrm>
            </p:grpSpPr>
            <p:sp>
              <p:nvSpPr>
                <p:cNvPr id="61" name="Text Box 18"/>
                <p:cNvSpPr txBox="1">
                  <a:spLocks noChangeArrowheads="1"/>
                </p:cNvSpPr>
                <p:nvPr/>
              </p:nvSpPr>
              <p:spPr bwMode="auto">
                <a:xfrm>
                  <a:off x="5121275" y="5534025"/>
                  <a:ext cx="1960394" cy="3105081"/>
                </a:xfrm>
                <a:prstGeom prst="rect">
                  <a:avLst/>
                </a:prstGeom>
                <a:noFill/>
                <a:ln w="9525">
                  <a:noFill/>
                  <a:miter lim="800000"/>
                  <a:headEnd/>
                  <a:tailEnd/>
                </a:ln>
                <a:effectLst/>
              </p:spPr>
              <p:txBody>
                <a:bodyPr wrap="square" lIns="0" tIns="0" rIns="0" bIns="0">
                  <a:spAutoFit/>
                </a:bodyPr>
                <a:lstStyle/>
                <a:p>
                  <a:pPr algn="just" defTabSz="884238" eaLnBrk="1" hangingPunct="1"/>
                  <a:r>
                    <a:rPr lang="en-GB" sz="900" baseline="0" dirty="0"/>
                    <a:t>           </a:t>
                  </a:r>
                  <a:r>
                    <a:rPr lang="en-GB" sz="900" baseline="0" dirty="0" err="1"/>
                    <a:t>Linfocitos</a:t>
                  </a:r>
                  <a:r>
                    <a:rPr lang="en-GB" sz="900" baseline="0" dirty="0"/>
                    <a:t> B o T</a:t>
                  </a:r>
                </a:p>
                <a:p>
                  <a:pPr algn="just" defTabSz="884238" eaLnBrk="1" hangingPunct="1"/>
                  <a:endParaRPr lang="en-GB" sz="900" baseline="0" dirty="0"/>
                </a:p>
                <a:p>
                  <a:pPr algn="just" defTabSz="884238" eaLnBrk="1" hangingPunct="1"/>
                  <a:r>
                    <a:rPr lang="en-GB" sz="900" baseline="0" dirty="0"/>
                    <a:t>           </a:t>
                  </a:r>
                  <a:r>
                    <a:rPr lang="en-GB" sz="900" baseline="0" dirty="0" err="1"/>
                    <a:t>Macrófago</a:t>
                  </a:r>
                  <a:endParaRPr lang="en-GB" sz="900" baseline="0" dirty="0"/>
                </a:p>
                <a:p>
                  <a:pPr algn="just" defTabSz="884238" eaLnBrk="1" hangingPunct="1"/>
                  <a:r>
                    <a:rPr lang="en-GB" sz="900" baseline="0" dirty="0"/>
                    <a:t>                 </a:t>
                  </a:r>
                </a:p>
                <a:p>
                  <a:pPr marL="342000" indent="-457200" defTabSz="884238" eaLnBrk="1" hangingPunct="1"/>
                  <a:r>
                    <a:rPr lang="en-GB" sz="900" baseline="0" dirty="0"/>
                    <a:t>           </a:t>
                  </a:r>
                  <a:r>
                    <a:rPr lang="en-GB" sz="900" baseline="0" dirty="0" err="1"/>
                    <a:t>Macrófago</a:t>
                  </a:r>
                  <a:r>
                    <a:rPr lang="en-GB" sz="900" baseline="0" dirty="0"/>
                    <a:t> </a:t>
                  </a:r>
                  <a:r>
                    <a:rPr lang="en-GB" sz="900" baseline="0" dirty="0" err="1"/>
                    <a:t>infectado</a:t>
                  </a:r>
                  <a:r>
                    <a:rPr lang="en-GB" sz="900" baseline="0" dirty="0"/>
                    <a:t> </a:t>
                  </a:r>
                  <a:r>
                    <a:rPr lang="en-GB" sz="900" baseline="0" dirty="0" err="1"/>
                    <a:t>apoptótico</a:t>
                  </a:r>
                  <a:r>
                    <a:rPr lang="en-GB" sz="900" baseline="0" dirty="0"/>
                    <a:t> o </a:t>
                  </a:r>
                  <a:r>
                    <a:rPr lang="en-GB" sz="900" baseline="0" dirty="0" err="1"/>
                    <a:t>necrótico</a:t>
                  </a:r>
                  <a:endParaRPr lang="en-GB" sz="900" baseline="0" dirty="0"/>
                </a:p>
                <a:p>
                  <a:pPr marL="342000" indent="-457200" defTabSz="884238" eaLnBrk="1" hangingPunct="1"/>
                  <a:endParaRPr lang="en-GB" sz="900" baseline="0" dirty="0"/>
                </a:p>
                <a:p>
                  <a:pPr algn="just" defTabSz="884238" eaLnBrk="1" hangingPunct="1"/>
                  <a:r>
                    <a:rPr lang="en-GB" sz="900" baseline="0" dirty="0"/>
                    <a:t>           </a:t>
                  </a:r>
                  <a:r>
                    <a:rPr lang="en-GB" sz="900" baseline="0" dirty="0" err="1"/>
                    <a:t>Macrófago</a:t>
                  </a:r>
                  <a:r>
                    <a:rPr lang="en-GB" sz="900" baseline="0" dirty="0"/>
                    <a:t> </a:t>
                  </a:r>
                  <a:r>
                    <a:rPr lang="en-GB" sz="900" baseline="0" dirty="0" err="1"/>
                    <a:t>epitelioide</a:t>
                  </a:r>
                  <a:endParaRPr lang="en-GB" sz="900" baseline="0" dirty="0"/>
                </a:p>
                <a:p>
                  <a:pPr algn="just" defTabSz="884238" eaLnBrk="1" hangingPunct="1"/>
                  <a:endParaRPr lang="en-GB" sz="900" baseline="0" dirty="0"/>
                </a:p>
                <a:p>
                  <a:pPr marL="342000" defTabSz="884238" eaLnBrk="1" hangingPunct="1"/>
                  <a:r>
                    <a:rPr lang="en-GB" sz="900" baseline="0" dirty="0" err="1"/>
                    <a:t>Macrófago</a:t>
                  </a:r>
                  <a:r>
                    <a:rPr lang="en-GB" sz="900" baseline="0" dirty="0"/>
                    <a:t> </a:t>
                  </a:r>
                  <a:r>
                    <a:rPr lang="en-GB" sz="900" baseline="0" dirty="0" err="1"/>
                    <a:t>epitelioide</a:t>
                  </a:r>
                  <a:r>
                    <a:rPr lang="en-GB" sz="900" baseline="0" dirty="0"/>
                    <a:t> </a:t>
                  </a:r>
                  <a:r>
                    <a:rPr lang="en-GB" sz="900" baseline="0" dirty="0" err="1"/>
                    <a:t>infectado</a:t>
                  </a:r>
                  <a:r>
                    <a:rPr lang="en-GB" sz="900" baseline="0" dirty="0"/>
                    <a:t> </a:t>
                  </a:r>
                  <a:r>
                    <a:rPr lang="en-GB" sz="900" baseline="0" dirty="0" err="1"/>
                    <a:t>apoptótico</a:t>
                  </a:r>
                  <a:r>
                    <a:rPr lang="en-GB" sz="900" baseline="0" dirty="0"/>
                    <a:t> o </a:t>
                  </a:r>
                  <a:r>
                    <a:rPr lang="en-GB" sz="900" baseline="0" dirty="0" err="1"/>
                    <a:t>necrótico</a:t>
                  </a:r>
                  <a:r>
                    <a:rPr lang="en-GB" sz="900" baseline="0" dirty="0"/>
                    <a:t>.</a:t>
                  </a:r>
                </a:p>
                <a:p>
                  <a:pPr marL="342000" algn="just" defTabSz="884238" eaLnBrk="1" hangingPunct="1"/>
                  <a:endParaRPr lang="en-GB" sz="900" baseline="0" dirty="0"/>
                </a:p>
                <a:p>
                  <a:pPr algn="just" defTabSz="884238" eaLnBrk="1" hangingPunct="1"/>
                  <a:r>
                    <a:rPr lang="en-GB" sz="900" baseline="0" dirty="0"/>
                    <a:t>           </a:t>
                  </a:r>
                  <a:r>
                    <a:rPr lang="en-GB" sz="900" baseline="0" dirty="0" err="1"/>
                    <a:t>Célula</a:t>
                  </a:r>
                  <a:r>
                    <a:rPr lang="en-GB" sz="900" baseline="0" dirty="0"/>
                    <a:t> NK</a:t>
                  </a:r>
                </a:p>
                <a:p>
                  <a:pPr algn="just" defTabSz="884238" eaLnBrk="1" hangingPunct="1"/>
                  <a:endParaRPr lang="en-GB" sz="900" baseline="0" dirty="0"/>
                </a:p>
                <a:p>
                  <a:pPr algn="just" defTabSz="884238" eaLnBrk="1" hangingPunct="1"/>
                  <a:r>
                    <a:rPr lang="en-GB" sz="900" baseline="0" dirty="0"/>
                    <a:t>           </a:t>
                  </a:r>
                  <a:r>
                    <a:rPr lang="en-GB" sz="900" baseline="0" dirty="0" err="1"/>
                    <a:t>Célula</a:t>
                  </a:r>
                  <a:r>
                    <a:rPr lang="en-GB" sz="900" baseline="0" dirty="0"/>
                    <a:t> </a:t>
                  </a:r>
                  <a:r>
                    <a:rPr lang="en-GB" sz="900" baseline="0" dirty="0" err="1"/>
                    <a:t>dendrítica</a:t>
                  </a:r>
                  <a:endParaRPr lang="en-GB" sz="900" baseline="0" dirty="0"/>
                </a:p>
                <a:p>
                  <a:pPr algn="just" defTabSz="884238" eaLnBrk="1" hangingPunct="1"/>
                  <a:endParaRPr lang="en-GB" sz="900" baseline="0" dirty="0"/>
                </a:p>
                <a:p>
                  <a:pPr algn="just" defTabSz="884238" eaLnBrk="1" hangingPunct="1"/>
                  <a:r>
                    <a:rPr lang="en-GB" sz="900" baseline="0" dirty="0"/>
                    <a:t>           </a:t>
                  </a:r>
                  <a:r>
                    <a:rPr lang="en-GB" sz="900" baseline="0" dirty="0" err="1"/>
                    <a:t>Neutrófilo</a:t>
                  </a:r>
                  <a:endParaRPr lang="en-GB" sz="900" baseline="0" dirty="0"/>
                </a:p>
                <a:p>
                  <a:pPr marL="342000" indent="-457200" algn="just" defTabSz="884238" eaLnBrk="1" hangingPunct="1"/>
                  <a:endParaRPr lang="en-GB" sz="900" baseline="0" dirty="0"/>
                </a:p>
                <a:p>
                  <a:pPr marL="342000" indent="-457200" algn="just" defTabSz="884238" eaLnBrk="1" hangingPunct="1"/>
                  <a:r>
                    <a:rPr lang="en-GB" sz="900" baseline="0" dirty="0"/>
                    <a:t>           </a:t>
                  </a:r>
                  <a:r>
                    <a:rPr lang="en-GB" sz="900" baseline="0" dirty="0" err="1"/>
                    <a:t>Célula</a:t>
                  </a:r>
                  <a:r>
                    <a:rPr lang="en-GB" sz="900" baseline="0" dirty="0"/>
                    <a:t> </a:t>
                  </a:r>
                  <a:r>
                    <a:rPr lang="en-GB" sz="900" baseline="0" dirty="0" err="1"/>
                    <a:t>gigante</a:t>
                  </a:r>
                  <a:endParaRPr lang="en-GB" sz="900" baseline="0" dirty="0"/>
                </a:p>
                <a:p>
                  <a:pPr algn="just" defTabSz="884238" eaLnBrk="1" hangingPunct="1">
                    <a:lnSpc>
                      <a:spcPct val="114000"/>
                    </a:lnSpc>
                  </a:pPr>
                  <a:endParaRPr lang="en-GB" sz="900" baseline="0" dirty="0"/>
                </a:p>
                <a:p>
                  <a:pPr algn="just" defTabSz="884238" eaLnBrk="1" hangingPunct="1">
                    <a:lnSpc>
                      <a:spcPct val="114000"/>
                    </a:lnSpc>
                  </a:pPr>
                  <a:endParaRPr lang="en-GB" sz="900" baseline="0" dirty="0"/>
                </a:p>
                <a:p>
                  <a:pPr algn="just" defTabSz="884238" eaLnBrk="1" hangingPunct="1">
                    <a:lnSpc>
                      <a:spcPct val="114000"/>
                    </a:lnSpc>
                  </a:pPr>
                  <a:endParaRPr lang="en-GB" sz="900" baseline="0" dirty="0"/>
                </a:p>
              </p:txBody>
            </p:sp>
            <p:grpSp>
              <p:nvGrpSpPr>
                <p:cNvPr id="2" name="Group 1"/>
                <p:cNvGrpSpPr/>
                <p:nvPr/>
              </p:nvGrpSpPr>
              <p:grpSpPr>
                <a:xfrm>
                  <a:off x="5116975" y="5513387"/>
                  <a:ext cx="334575" cy="2670619"/>
                  <a:chOff x="5116975" y="5513387"/>
                  <a:chExt cx="334575" cy="2670619"/>
                </a:xfrm>
              </p:grpSpPr>
              <p:pic>
                <p:nvPicPr>
                  <p:cNvPr id="62" name="Picture 61"/>
                  <p:cNvPicPr/>
                  <p:nvPr/>
                </p:nvPicPr>
                <p:blipFill>
                  <a:blip r:embed="rId4" cstate="print"/>
                  <a:srcRect/>
                  <a:stretch>
                    <a:fillRect/>
                  </a:stretch>
                </p:blipFill>
                <p:spPr bwMode="auto">
                  <a:xfrm>
                    <a:off x="5199062" y="5513387"/>
                    <a:ext cx="161925" cy="185738"/>
                  </a:xfrm>
                  <a:prstGeom prst="rect">
                    <a:avLst/>
                  </a:prstGeom>
                  <a:noFill/>
                  <a:ln w="9525">
                    <a:noFill/>
                    <a:miter lim="800000"/>
                    <a:headEnd/>
                    <a:tailEnd/>
                  </a:ln>
                </p:spPr>
              </p:pic>
              <p:pic>
                <p:nvPicPr>
                  <p:cNvPr id="63" name="Picture 62"/>
                  <p:cNvPicPr/>
                  <p:nvPr/>
                </p:nvPicPr>
                <p:blipFill>
                  <a:blip r:embed="rId5" cstate="print"/>
                  <a:srcRect/>
                  <a:stretch>
                    <a:fillRect/>
                  </a:stretch>
                </p:blipFill>
                <p:spPr bwMode="auto">
                  <a:xfrm>
                    <a:off x="5116975" y="5779780"/>
                    <a:ext cx="288000" cy="186353"/>
                  </a:xfrm>
                  <a:prstGeom prst="rect">
                    <a:avLst/>
                  </a:prstGeom>
                  <a:noFill/>
                  <a:ln w="9525">
                    <a:noFill/>
                    <a:miter lim="800000"/>
                    <a:headEnd/>
                    <a:tailEnd/>
                  </a:ln>
                </p:spPr>
              </p:pic>
              <p:pic>
                <p:nvPicPr>
                  <p:cNvPr id="64" name="Picture 63"/>
                  <p:cNvPicPr/>
                  <p:nvPr/>
                </p:nvPicPr>
                <p:blipFill>
                  <a:blip r:embed="rId6" cstate="print"/>
                  <a:srcRect/>
                  <a:stretch>
                    <a:fillRect/>
                  </a:stretch>
                </p:blipFill>
                <p:spPr bwMode="auto">
                  <a:xfrm>
                    <a:off x="5170975" y="7145031"/>
                    <a:ext cx="180000" cy="180000"/>
                  </a:xfrm>
                  <a:prstGeom prst="rect">
                    <a:avLst/>
                  </a:prstGeom>
                  <a:noFill/>
                  <a:ln w="9525">
                    <a:noFill/>
                    <a:miter lim="800000"/>
                    <a:headEnd/>
                    <a:tailEnd/>
                  </a:ln>
                </p:spPr>
              </p:pic>
              <p:pic>
                <p:nvPicPr>
                  <p:cNvPr id="65" name="Picture 64"/>
                  <p:cNvPicPr/>
                  <p:nvPr/>
                </p:nvPicPr>
                <p:blipFill>
                  <a:blip r:embed="rId7" cstate="print"/>
                  <a:srcRect/>
                  <a:stretch>
                    <a:fillRect/>
                  </a:stretch>
                </p:blipFill>
                <p:spPr bwMode="auto">
                  <a:xfrm>
                    <a:off x="5116975" y="7456754"/>
                    <a:ext cx="288000" cy="166154"/>
                  </a:xfrm>
                  <a:prstGeom prst="rect">
                    <a:avLst/>
                  </a:prstGeom>
                  <a:noFill/>
                  <a:ln w="9525">
                    <a:noFill/>
                    <a:miter lim="800000"/>
                    <a:headEnd/>
                    <a:tailEnd/>
                  </a:ln>
                </p:spPr>
              </p:pic>
              <p:pic>
                <p:nvPicPr>
                  <p:cNvPr id="66" name="Picture 65"/>
                  <p:cNvPicPr/>
                  <p:nvPr/>
                </p:nvPicPr>
                <p:blipFill>
                  <a:blip r:embed="rId8" cstate="print"/>
                  <a:srcRect/>
                  <a:stretch>
                    <a:fillRect/>
                  </a:stretch>
                </p:blipFill>
                <p:spPr bwMode="auto">
                  <a:xfrm>
                    <a:off x="5126500" y="7738518"/>
                    <a:ext cx="288000" cy="155077"/>
                  </a:xfrm>
                  <a:prstGeom prst="rect">
                    <a:avLst/>
                  </a:prstGeom>
                  <a:noFill/>
                  <a:ln w="9525">
                    <a:noFill/>
                    <a:miter lim="800000"/>
                    <a:headEnd/>
                    <a:tailEnd/>
                  </a:ln>
                </p:spPr>
              </p:pic>
              <p:grpSp>
                <p:nvGrpSpPr>
                  <p:cNvPr id="69" name="Group 68"/>
                  <p:cNvGrpSpPr/>
                  <p:nvPr/>
                </p:nvGrpSpPr>
                <p:grpSpPr>
                  <a:xfrm>
                    <a:off x="5127550" y="6115050"/>
                    <a:ext cx="324000" cy="192606"/>
                    <a:chOff x="5108500" y="6572250"/>
                    <a:chExt cx="324000" cy="192606"/>
                  </a:xfrm>
                </p:grpSpPr>
                <p:sp>
                  <p:nvSpPr>
                    <p:cNvPr id="68" name="Rectangle 67"/>
                    <p:cNvSpPr/>
                    <p:nvPr/>
                  </p:nvSpPr>
                  <p:spPr bwMode="auto">
                    <a:xfrm>
                      <a:off x="5114925" y="6572250"/>
                      <a:ext cx="288000" cy="18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25000">
                        <a:ln>
                          <a:noFill/>
                        </a:ln>
                        <a:solidFill>
                          <a:schemeClr val="tx1"/>
                        </a:solidFill>
                        <a:effectLst/>
                        <a:latin typeface="Arial" charset="0"/>
                        <a:ea typeface="ＭＳ Ｐゴシック" pitchFamily="1" charset="-128"/>
                      </a:endParaRPr>
                    </a:p>
                  </p:txBody>
                </p:sp>
                <p:pic>
                  <p:nvPicPr>
                    <p:cNvPr id="67" name="Picture 66"/>
                    <p:cNvPicPr/>
                    <p:nvPr/>
                  </p:nvPicPr>
                  <p:blipFill>
                    <a:blip r:embed="rId9" cstate="print"/>
                    <a:srcRect/>
                    <a:stretch>
                      <a:fillRect/>
                    </a:stretch>
                  </p:blipFill>
                  <p:spPr bwMode="auto">
                    <a:xfrm>
                      <a:off x="5108500" y="6581256"/>
                      <a:ext cx="324000" cy="183600"/>
                    </a:xfrm>
                    <a:prstGeom prst="rect">
                      <a:avLst/>
                    </a:prstGeom>
                    <a:noFill/>
                    <a:ln w="9525">
                      <a:noFill/>
                      <a:miter lim="800000"/>
                      <a:headEnd/>
                      <a:tailEnd/>
                    </a:ln>
                  </p:spPr>
                </p:pic>
              </p:grpSp>
              <p:pic>
                <p:nvPicPr>
                  <p:cNvPr id="70" name="Picture 69"/>
                  <p:cNvPicPr/>
                  <p:nvPr/>
                </p:nvPicPr>
                <p:blipFill>
                  <a:blip r:embed="rId10" cstate="print"/>
                  <a:srcRect/>
                  <a:stretch>
                    <a:fillRect/>
                  </a:stretch>
                </p:blipFill>
                <p:spPr bwMode="auto">
                  <a:xfrm>
                    <a:off x="5133925" y="6510342"/>
                    <a:ext cx="252000" cy="144000"/>
                  </a:xfrm>
                  <a:prstGeom prst="rect">
                    <a:avLst/>
                  </a:prstGeom>
                  <a:noFill/>
                  <a:ln w="9525">
                    <a:noFill/>
                    <a:miter lim="800000"/>
                    <a:headEnd/>
                    <a:tailEnd/>
                  </a:ln>
                </p:spPr>
              </p:pic>
              <p:pic>
                <p:nvPicPr>
                  <p:cNvPr id="72" name="Picture 71"/>
                  <p:cNvPicPr/>
                  <p:nvPr/>
                </p:nvPicPr>
                <p:blipFill>
                  <a:blip r:embed="rId11" cstate="print"/>
                  <a:srcRect/>
                  <a:stretch>
                    <a:fillRect/>
                  </a:stretch>
                </p:blipFill>
                <p:spPr bwMode="auto">
                  <a:xfrm>
                    <a:off x="5161450" y="7981506"/>
                    <a:ext cx="180000" cy="202500"/>
                  </a:xfrm>
                  <a:prstGeom prst="rect">
                    <a:avLst/>
                  </a:prstGeom>
                  <a:noFill/>
                  <a:ln w="9525">
                    <a:noFill/>
                    <a:miter lim="800000"/>
                    <a:headEnd/>
                    <a:tailEnd/>
                  </a:ln>
                </p:spPr>
              </p:pic>
              <p:pic>
                <p:nvPicPr>
                  <p:cNvPr id="73" name="Picture 72"/>
                  <p:cNvPicPr/>
                  <p:nvPr/>
                </p:nvPicPr>
                <p:blipFill>
                  <a:blip r:embed="rId12" cstate="print"/>
                  <a:srcRect/>
                  <a:stretch>
                    <a:fillRect/>
                  </a:stretch>
                </p:blipFill>
                <p:spPr bwMode="auto">
                  <a:xfrm>
                    <a:off x="5116975" y="6806948"/>
                    <a:ext cx="288000" cy="170366"/>
                  </a:xfrm>
                  <a:prstGeom prst="rect">
                    <a:avLst/>
                  </a:prstGeom>
                  <a:noFill/>
                  <a:ln w="9525">
                    <a:noFill/>
                    <a:miter lim="800000"/>
                    <a:headEnd/>
                    <a:tailEnd/>
                  </a:ln>
                </p:spPr>
              </p:pic>
            </p:grpSp>
          </p:grpSp>
        </p:grpSp>
      </p:grpSp>
      <p:sp>
        <p:nvSpPr>
          <p:cNvPr id="30" name="Line 10"/>
          <p:cNvSpPr>
            <a:spLocks noChangeShapeType="1"/>
          </p:cNvSpPr>
          <p:nvPr/>
        </p:nvSpPr>
        <p:spPr bwMode="auto">
          <a:xfrm flipV="1">
            <a:off x="685800" y="0"/>
            <a:ext cx="0" cy="381000"/>
          </a:xfrm>
          <a:prstGeom prst="line">
            <a:avLst/>
          </a:prstGeom>
          <a:noFill/>
          <a:ln w="9525">
            <a:solidFill>
              <a:schemeClr val="tx1"/>
            </a:solidFill>
            <a:round/>
            <a:headEnd/>
            <a:tailEnd/>
          </a:ln>
        </p:spPr>
        <p:txBody>
          <a:bodyPr wrap="none" anchor="ctr"/>
          <a:lstStyle/>
          <a:p>
            <a:endParaRPr lang="en-GB"/>
          </a:p>
        </p:txBody>
      </p:sp>
      <p:sp>
        <p:nvSpPr>
          <p:cNvPr id="31" name="Text Box 16"/>
          <p:cNvSpPr txBox="1">
            <a:spLocks noChangeArrowheads="1"/>
          </p:cNvSpPr>
          <p:nvPr/>
        </p:nvSpPr>
        <p:spPr bwMode="auto">
          <a:xfrm>
            <a:off x="762000" y="228600"/>
            <a:ext cx="3185160" cy="230832"/>
          </a:xfrm>
          <a:prstGeom prst="rect">
            <a:avLst/>
          </a:prstGeom>
          <a:noFill/>
          <a:ln w="9525">
            <a:noFill/>
            <a:miter lim="800000"/>
            <a:headEnd/>
            <a:tailEnd/>
          </a:ln>
          <a:effectLst/>
        </p:spPr>
        <p:txBody>
          <a:bodyPr wrap="square">
            <a:spAutoFit/>
          </a:bodyPr>
          <a:lstStyle/>
          <a:p>
            <a:pPr defTabSz="884238" eaLnBrk="1" hangingPunct="1">
              <a:spcBef>
                <a:spcPct val="50000"/>
              </a:spcBef>
            </a:pPr>
            <a:r>
              <a:rPr lang="en-GB" sz="900" baseline="0" dirty="0">
                <a:latin typeface="Tahoma" pitchFamily="-64" charset="0"/>
              </a:rPr>
              <a:t>BLOQUE: </a:t>
            </a:r>
            <a:r>
              <a:rPr lang="en-GB" sz="900" b="1" baseline="0" dirty="0">
                <a:latin typeface="Tahoma" pitchFamily="-64" charset="0"/>
              </a:rPr>
              <a:t>MICROBIOS PATÓGENOS Y ENFERMEDAD</a:t>
            </a:r>
          </a:p>
        </p:txBody>
      </p:sp>
      <p:sp>
        <p:nvSpPr>
          <p:cNvPr id="32" name="Text Box 17"/>
          <p:cNvSpPr txBox="1">
            <a:spLocks noChangeArrowheads="1"/>
          </p:cNvSpPr>
          <p:nvPr/>
        </p:nvSpPr>
        <p:spPr bwMode="auto">
          <a:xfrm>
            <a:off x="685800" y="800100"/>
            <a:ext cx="4438650" cy="1231106"/>
          </a:xfrm>
          <a:prstGeom prst="rect">
            <a:avLst/>
          </a:prstGeom>
          <a:noFill/>
          <a:ln w="9525">
            <a:noFill/>
            <a:miter lim="800000"/>
            <a:headEnd/>
            <a:tailEnd/>
          </a:ln>
          <a:effectLst/>
        </p:spPr>
        <p:txBody>
          <a:bodyPr wrap="square" lIns="0" tIns="0" rIns="0" bIns="0">
            <a:spAutoFit/>
          </a:bodyPr>
          <a:lstStyle/>
          <a:p>
            <a:pPr defTabSz="884238" eaLnBrk="1" hangingPunct="1">
              <a:spcBef>
                <a:spcPts val="0"/>
              </a:spcBef>
            </a:pPr>
            <a:r>
              <a:rPr lang="en-GB" sz="2800" b="1" baseline="0" dirty="0">
                <a:solidFill>
                  <a:schemeClr val="bg1"/>
                </a:solidFill>
                <a:latin typeface="Tahoma" pitchFamily="-64" charset="0"/>
              </a:rPr>
              <a:t>Tuberculosis</a:t>
            </a:r>
          </a:p>
          <a:p>
            <a:pPr defTabSz="884238" eaLnBrk="1" hangingPunct="1">
              <a:spcBef>
                <a:spcPts val="0"/>
              </a:spcBef>
            </a:pPr>
            <a:r>
              <a:rPr lang="en-GB" sz="1400" b="1" baseline="0" dirty="0">
                <a:solidFill>
                  <a:schemeClr val="bg1"/>
                </a:solidFill>
                <a:latin typeface="Tahoma" pitchFamily="-64" charset="0"/>
              </a:rPr>
              <a:t>Alice Hicks, </a:t>
            </a:r>
            <a:r>
              <a:rPr lang="en-GB" sz="1400" b="1" baseline="0" dirty="0" err="1">
                <a:solidFill>
                  <a:schemeClr val="bg1"/>
                </a:solidFill>
                <a:latin typeface="Tahoma" pitchFamily="-64" charset="0"/>
              </a:rPr>
              <a:t>Servicio</a:t>
            </a:r>
            <a:r>
              <a:rPr lang="en-GB" sz="1400" b="1" baseline="0" dirty="0">
                <a:solidFill>
                  <a:schemeClr val="bg1"/>
                </a:solidFill>
                <a:latin typeface="Tahoma" pitchFamily="-64" charset="0"/>
              </a:rPr>
              <a:t> de </a:t>
            </a:r>
            <a:r>
              <a:rPr lang="en-GB" sz="1400" b="1" baseline="0" dirty="0" err="1">
                <a:solidFill>
                  <a:schemeClr val="bg1"/>
                </a:solidFill>
                <a:latin typeface="Tahoma" pitchFamily="-64" charset="0"/>
              </a:rPr>
              <a:t>Microbiología</a:t>
            </a:r>
            <a:r>
              <a:rPr lang="en-GB" sz="1400" b="1" baseline="0" dirty="0">
                <a:solidFill>
                  <a:schemeClr val="bg1"/>
                </a:solidFill>
                <a:latin typeface="Tahoma" pitchFamily="-64" charset="0"/>
              </a:rPr>
              <a:t> de la </a:t>
            </a:r>
            <a:r>
              <a:rPr lang="en-GB" sz="1400" b="1" baseline="0" dirty="0" err="1">
                <a:solidFill>
                  <a:schemeClr val="bg1"/>
                </a:solidFill>
                <a:latin typeface="Tahoma" pitchFamily="-64" charset="0"/>
              </a:rPr>
              <a:t>Agencia</a:t>
            </a:r>
            <a:r>
              <a:rPr lang="en-GB" sz="1400" b="1" baseline="0" dirty="0">
                <a:solidFill>
                  <a:schemeClr val="bg1"/>
                </a:solidFill>
                <a:latin typeface="Tahoma" pitchFamily="-64" charset="0"/>
              </a:rPr>
              <a:t> de </a:t>
            </a:r>
            <a:r>
              <a:rPr lang="en-GB" sz="1400" b="1" baseline="0" dirty="0" err="1">
                <a:solidFill>
                  <a:schemeClr val="bg1"/>
                </a:solidFill>
                <a:latin typeface="Tahoma" pitchFamily="-64" charset="0"/>
              </a:rPr>
              <a:t>Protección</a:t>
            </a:r>
            <a:r>
              <a:rPr lang="en-GB" sz="1400" b="1" baseline="0" dirty="0">
                <a:solidFill>
                  <a:schemeClr val="bg1"/>
                </a:solidFill>
                <a:latin typeface="Tahoma" pitchFamily="-64" charset="0"/>
              </a:rPr>
              <a:t> de la </a:t>
            </a:r>
            <a:r>
              <a:rPr lang="en-GB" sz="1400" b="1" baseline="0" dirty="0" err="1">
                <a:solidFill>
                  <a:schemeClr val="bg1"/>
                </a:solidFill>
                <a:latin typeface="Tahoma" pitchFamily="-64" charset="0"/>
              </a:rPr>
              <a:t>Salud</a:t>
            </a:r>
            <a:r>
              <a:rPr lang="en-GB" sz="1400" b="1" baseline="0" dirty="0">
                <a:solidFill>
                  <a:schemeClr val="bg1"/>
                </a:solidFill>
                <a:latin typeface="Tahoma" pitchFamily="-64" charset="0"/>
              </a:rPr>
              <a:t>, </a:t>
            </a:r>
            <a:r>
              <a:rPr lang="en-GB" sz="1400" b="1" baseline="0" dirty="0" err="1">
                <a:solidFill>
                  <a:schemeClr val="bg1"/>
                </a:solidFill>
                <a:latin typeface="Tahoma" pitchFamily="-64" charset="0"/>
              </a:rPr>
              <a:t>Porton</a:t>
            </a:r>
            <a:r>
              <a:rPr lang="en-GB" sz="1400" b="1" baseline="0" dirty="0">
                <a:solidFill>
                  <a:schemeClr val="bg1"/>
                </a:solidFill>
                <a:latin typeface="Tahoma" pitchFamily="-64" charset="0"/>
              </a:rPr>
              <a:t> Down, </a:t>
            </a:r>
            <a:r>
              <a:rPr lang="en-GB" sz="1400" b="1" baseline="0" dirty="0" err="1">
                <a:solidFill>
                  <a:schemeClr val="bg1"/>
                </a:solidFill>
                <a:latin typeface="Tahoma" pitchFamily="-64" charset="0"/>
              </a:rPr>
              <a:t>Reino</a:t>
            </a:r>
            <a:r>
              <a:rPr lang="en-GB" sz="1400" b="1" baseline="0" dirty="0">
                <a:solidFill>
                  <a:schemeClr val="bg1"/>
                </a:solidFill>
                <a:latin typeface="Tahoma" pitchFamily="-64" charset="0"/>
              </a:rPr>
              <a:t> </a:t>
            </a:r>
            <a:r>
              <a:rPr lang="en-GB" sz="1400" b="1" baseline="0" dirty="0" err="1">
                <a:solidFill>
                  <a:schemeClr val="bg1"/>
                </a:solidFill>
                <a:latin typeface="Tahoma" pitchFamily="-64" charset="0"/>
              </a:rPr>
              <a:t>Unido</a:t>
            </a:r>
            <a:endParaRPr lang="en-GB" sz="1400" b="1" baseline="0" dirty="0">
              <a:solidFill>
                <a:schemeClr val="bg1"/>
              </a:solidFill>
              <a:latin typeface="Tahoma" pitchFamily="-64" charset="0"/>
            </a:endParaRPr>
          </a:p>
          <a:p>
            <a:pPr defTabSz="884238" eaLnBrk="1" hangingPunct="1">
              <a:spcBef>
                <a:spcPts val="0"/>
              </a:spcBef>
            </a:pPr>
            <a:r>
              <a:rPr lang="en-GB" sz="1000" b="1" baseline="0" dirty="0" err="1">
                <a:solidFill>
                  <a:schemeClr val="bg1"/>
                </a:solidFill>
                <a:latin typeface="Tahoma" pitchFamily="-64" charset="0"/>
              </a:rPr>
              <a:t>Traducción</a:t>
            </a:r>
            <a:r>
              <a:rPr lang="en-GB" sz="1000" b="1" baseline="0" dirty="0">
                <a:solidFill>
                  <a:schemeClr val="bg1"/>
                </a:solidFill>
                <a:latin typeface="Tahoma" pitchFamily="-64" charset="0"/>
              </a:rPr>
              <a:t>: </a:t>
            </a:r>
            <a:r>
              <a:rPr lang="en-GB" sz="1000" b="1" baseline="0" dirty="0" err="1">
                <a:solidFill>
                  <a:schemeClr val="bg1"/>
                </a:solidFill>
                <a:latin typeface="Tahoma" pitchFamily="-64" charset="0"/>
              </a:rPr>
              <a:t>Jesús</a:t>
            </a:r>
            <a:r>
              <a:rPr lang="en-GB" sz="1000" b="1" baseline="0" dirty="0">
                <a:solidFill>
                  <a:schemeClr val="bg1"/>
                </a:solidFill>
                <a:latin typeface="Tahoma" pitchFamily="-64" charset="0"/>
              </a:rPr>
              <a:t> Gil, </a:t>
            </a:r>
            <a:r>
              <a:rPr lang="en-GB" sz="1000" b="1" baseline="0" dirty="0" err="1">
                <a:solidFill>
                  <a:schemeClr val="bg1"/>
                </a:solidFill>
                <a:latin typeface="Tahoma" pitchFamily="-64" charset="0"/>
              </a:rPr>
              <a:t>Würzburg</a:t>
            </a:r>
            <a:r>
              <a:rPr lang="en-GB" sz="1000" b="1" baseline="0" dirty="0">
                <a:solidFill>
                  <a:schemeClr val="bg1"/>
                </a:solidFill>
                <a:latin typeface="Tahoma" pitchFamily="-64" charset="0"/>
              </a:rPr>
              <a:t>, DE (SEI)</a:t>
            </a:r>
            <a:endParaRPr lang="en-US" sz="1000" b="1" baseline="0" dirty="0">
              <a:solidFill>
                <a:schemeClr val="bg1"/>
              </a:solidFill>
              <a:latin typeface="Tahoma" pitchFamily="-64" charset="0"/>
            </a:endParaRPr>
          </a:p>
        </p:txBody>
      </p:sp>
      <p:grpSp>
        <p:nvGrpSpPr>
          <p:cNvPr id="33" name="Group 57"/>
          <p:cNvGrpSpPr>
            <a:grpSpLocks/>
          </p:cNvGrpSpPr>
          <p:nvPr/>
        </p:nvGrpSpPr>
        <p:grpSpPr bwMode="auto">
          <a:xfrm>
            <a:off x="5699387" y="180975"/>
            <a:ext cx="1512628" cy="304800"/>
            <a:chOff x="384" y="3520"/>
            <a:chExt cx="1128" cy="192"/>
          </a:xfrm>
        </p:grpSpPr>
        <p:sp>
          <p:nvSpPr>
            <p:cNvPr id="34" name="AutoShape 58"/>
            <p:cNvSpPr>
              <a:spLocks noChangeArrowheads="1"/>
            </p:cNvSpPr>
            <p:nvPr/>
          </p:nvSpPr>
          <p:spPr bwMode="auto">
            <a:xfrm>
              <a:off x="384" y="3520"/>
              <a:ext cx="1008" cy="192"/>
            </a:xfrm>
            <a:prstGeom prst="roundRect">
              <a:avLst>
                <a:gd name="adj" fmla="val 16667"/>
              </a:avLst>
            </a:prstGeom>
            <a:noFill/>
            <a:ln w="9525">
              <a:noFill/>
              <a:round/>
              <a:headEnd/>
              <a:tailEnd/>
            </a:ln>
          </p:spPr>
          <p:txBody>
            <a:bodyPr wrap="none" anchor="ctr"/>
            <a:lstStyle/>
            <a:p>
              <a:endParaRPr lang="en-GB"/>
            </a:p>
          </p:txBody>
        </p:sp>
        <p:sp>
          <p:nvSpPr>
            <p:cNvPr id="35" name="Rectangle 59"/>
            <p:cNvSpPr>
              <a:spLocks noChangeArrowheads="1"/>
            </p:cNvSpPr>
            <p:nvPr/>
          </p:nvSpPr>
          <p:spPr bwMode="auto">
            <a:xfrm>
              <a:off x="698" y="3540"/>
              <a:ext cx="814" cy="145"/>
            </a:xfrm>
            <a:prstGeom prst="rect">
              <a:avLst/>
            </a:prstGeom>
            <a:noFill/>
            <a:ln w="9525">
              <a:noFill/>
              <a:miter lim="800000"/>
              <a:headEnd/>
              <a:tailEnd/>
            </a:ln>
          </p:spPr>
          <p:txBody>
            <a:bodyPr wrap="none">
              <a:spAutoFit/>
            </a:bodyPr>
            <a:lstStyle/>
            <a:p>
              <a:pPr algn="r" eaLnBrk="1" hangingPunct="1">
                <a:spcBef>
                  <a:spcPct val="50000"/>
                </a:spcBef>
              </a:pPr>
              <a:r>
                <a:rPr lang="en-GB" sz="900" b="1" baseline="0" dirty="0">
                  <a:solidFill>
                    <a:schemeClr val="bg1"/>
                  </a:solidFill>
                  <a:latin typeface="Tahoma" pitchFamily="-64" charset="0"/>
                </a:rPr>
                <a:t>TUBERCULOSIS</a:t>
              </a:r>
              <a:endParaRPr lang="en-US" sz="900" baseline="0" dirty="0">
                <a:solidFill>
                  <a:schemeClr val="bg1"/>
                </a:solidFill>
                <a:latin typeface="Tahoma" pitchFamily="-64" charset="0"/>
              </a:endParaRPr>
            </a:p>
          </p:txBody>
        </p:sp>
      </p:grpSp>
      <p:sp>
        <p:nvSpPr>
          <p:cNvPr id="8211" name="Text Box 19"/>
          <p:cNvSpPr txBox="1">
            <a:spLocks noChangeArrowheads="1"/>
          </p:cNvSpPr>
          <p:nvPr/>
        </p:nvSpPr>
        <p:spPr bwMode="auto">
          <a:xfrm>
            <a:off x="666750" y="2063750"/>
            <a:ext cx="6096000" cy="4909036"/>
          </a:xfrm>
          <a:prstGeom prst="rect">
            <a:avLst/>
          </a:prstGeom>
          <a:noFill/>
          <a:ln w="9525">
            <a:noFill/>
            <a:miter lim="800000"/>
            <a:headEnd/>
            <a:tailEnd/>
          </a:ln>
          <a:effectLst/>
        </p:spPr>
        <p:txBody>
          <a:bodyPr lIns="0" tIns="0" rIns="0" bIns="0">
            <a:spAutoFit/>
          </a:bodyPr>
          <a:lstStyle/>
          <a:p>
            <a:pPr algn="just" defTabSz="884238"/>
            <a:r>
              <a:rPr lang="es-ES" sz="1100" baseline="0" dirty="0"/>
              <a:t>Las </a:t>
            </a:r>
            <a:r>
              <a:rPr lang="es-ES" sz="1100" baseline="0" dirty="0" err="1"/>
              <a:t>APCs</a:t>
            </a:r>
            <a:r>
              <a:rPr lang="es-ES" sz="1100" baseline="0" dirty="0"/>
              <a:t> conocidas como </a:t>
            </a:r>
            <a:r>
              <a:rPr lang="es-ES" sz="1100" b="1" baseline="0" dirty="0"/>
              <a:t>células dendríticas</a:t>
            </a:r>
            <a:r>
              <a:rPr lang="es-ES" sz="1100" baseline="0" dirty="0"/>
              <a:t>, junto con los macrófagos activados, son capaces de procesar el antígeno y presentar componentes en su superficie junto a las moléculas </a:t>
            </a:r>
            <a:r>
              <a:rPr lang="es-ES" sz="1100" b="1" baseline="0" dirty="0"/>
              <a:t>MHC de clase II</a:t>
            </a:r>
            <a:r>
              <a:rPr lang="es-ES" sz="1100" baseline="0" dirty="0"/>
              <a:t>. Las células dendríticas migran a los nódulos linfáticos donde se encuentran a un gran número de células T </a:t>
            </a:r>
            <a:r>
              <a:rPr lang="es-ES" sz="1100" baseline="0" dirty="0" err="1"/>
              <a:t>naïve</a:t>
            </a:r>
            <a:r>
              <a:rPr lang="es-ES" sz="1100" baseline="0" dirty="0"/>
              <a:t>. Las </a:t>
            </a:r>
            <a:r>
              <a:rPr lang="es-ES" sz="1100" b="1" baseline="0" dirty="0"/>
              <a:t>células T CD4+ </a:t>
            </a:r>
            <a:r>
              <a:rPr lang="es-ES" sz="1100" baseline="0" dirty="0" err="1"/>
              <a:t>naïve</a:t>
            </a:r>
            <a:r>
              <a:rPr lang="es-ES" sz="1100" baseline="0" dirty="0"/>
              <a:t> rastrean los complejos antígeno/MHC en la superficie de estas células. Después del reconocimiento del complejo específico para su </a:t>
            </a:r>
            <a:r>
              <a:rPr lang="es-ES" sz="1100" b="1" baseline="0" dirty="0"/>
              <a:t>receptor de célula T </a:t>
            </a:r>
            <a:r>
              <a:rPr lang="es-ES" sz="1100" baseline="0" dirty="0"/>
              <a:t>(TCR), la célula CD4+ se activa, prolifera y, en presencia de </a:t>
            </a:r>
            <a:r>
              <a:rPr lang="es-ES" sz="1100" baseline="0" dirty="0" err="1"/>
              <a:t>citocinas</a:t>
            </a:r>
            <a:r>
              <a:rPr lang="es-ES" sz="1100" baseline="0" dirty="0"/>
              <a:t> </a:t>
            </a:r>
            <a:r>
              <a:rPr lang="es-ES" sz="1100" baseline="0" dirty="0" err="1"/>
              <a:t>proinflamatorias</a:t>
            </a:r>
            <a:r>
              <a:rPr lang="es-ES" sz="1100" baseline="0" dirty="0"/>
              <a:t> como </a:t>
            </a:r>
            <a:r>
              <a:rPr lang="es-ES" sz="1100" b="1" baseline="0" dirty="0"/>
              <a:t>IFN-γ </a:t>
            </a:r>
            <a:r>
              <a:rPr lang="es-ES" sz="1100" baseline="0" dirty="0"/>
              <a:t>e </a:t>
            </a:r>
            <a:r>
              <a:rPr lang="es-ES" sz="1100" b="1" baseline="0" dirty="0"/>
              <a:t>IL-12</a:t>
            </a:r>
            <a:r>
              <a:rPr lang="es-ES" sz="1100" baseline="0" dirty="0"/>
              <a:t>, se diferencia en </a:t>
            </a:r>
            <a:r>
              <a:rPr lang="es-ES" sz="1100" b="1" baseline="0" dirty="0"/>
              <a:t>célula T </a:t>
            </a:r>
            <a:r>
              <a:rPr lang="es-ES" sz="1100" b="1" i="1" baseline="0" dirty="0" err="1"/>
              <a:t>helper</a:t>
            </a:r>
            <a:r>
              <a:rPr lang="es-ES" sz="1100" b="1" i="1" baseline="0" dirty="0"/>
              <a:t> </a:t>
            </a:r>
            <a:r>
              <a:rPr lang="es-ES" sz="1100" b="1" baseline="0" dirty="0"/>
              <a:t>1 (Th1)</a:t>
            </a:r>
            <a:r>
              <a:rPr lang="es-ES" sz="1100" baseline="0" dirty="0"/>
              <a:t>.</a:t>
            </a:r>
          </a:p>
          <a:p>
            <a:pPr algn="just" defTabSz="884238"/>
            <a:endParaRPr lang="es-ES" sz="1100" baseline="0" dirty="0"/>
          </a:p>
          <a:p>
            <a:pPr algn="just" defTabSz="884238"/>
            <a:r>
              <a:rPr lang="es-ES" sz="1100" baseline="0" dirty="0"/>
              <a:t>Las </a:t>
            </a:r>
            <a:r>
              <a:rPr lang="es-ES" sz="1100" b="1" baseline="0" dirty="0"/>
              <a:t>células Th1 efectoras</a:t>
            </a:r>
            <a:r>
              <a:rPr lang="es-ES" sz="1100" baseline="0" dirty="0"/>
              <a:t> migran de nuevo a los pulmones, a los sitios de infección, a través de gradientes de </a:t>
            </a:r>
            <a:r>
              <a:rPr lang="es-ES" sz="1100" baseline="0" dirty="0" err="1"/>
              <a:t>quimiocinas</a:t>
            </a:r>
            <a:r>
              <a:rPr lang="es-ES" sz="1100" baseline="0" dirty="0"/>
              <a:t> producidos durante la inflamación, donde interactúan con los complejos MHC/antígeno de la superficie de macrófagos infectados y producen un amplio rango de </a:t>
            </a:r>
            <a:r>
              <a:rPr lang="es-ES" sz="1100" baseline="0" dirty="0" err="1"/>
              <a:t>citocinas</a:t>
            </a:r>
            <a:r>
              <a:rPr lang="es-ES" sz="1100" baseline="0" dirty="0"/>
              <a:t> incluyendo IFN-γ, lo que conlleva una mayor activación de los macrófagos.</a:t>
            </a:r>
          </a:p>
          <a:p>
            <a:pPr algn="just" defTabSz="884238"/>
            <a:endParaRPr lang="es-ES" sz="1100" baseline="0" dirty="0"/>
          </a:p>
          <a:p>
            <a:pPr algn="just" defTabSz="884238"/>
            <a:r>
              <a:rPr lang="es-ES" sz="1100" baseline="0" dirty="0"/>
              <a:t>La combinación de la respuesta inmune innata y adaptativa (principalmente mediada por Th1) culmina con el desarrollo de los </a:t>
            </a:r>
            <a:r>
              <a:rPr lang="es-ES" sz="1100" b="1" baseline="0" dirty="0"/>
              <a:t>granulomas. </a:t>
            </a:r>
            <a:r>
              <a:rPr lang="es-ES" sz="1100" baseline="0" dirty="0"/>
              <a:t>La infiltración de células en los pulmones durante la respuesta inicial se convierte en un granuloma primario con </a:t>
            </a:r>
            <a:r>
              <a:rPr lang="es-ES" sz="1100" b="1" baseline="0" dirty="0"/>
              <a:t>macrófagos localizados en el centro</a:t>
            </a:r>
            <a:r>
              <a:rPr lang="es-ES" sz="1100" baseline="0" dirty="0"/>
              <a:t>. Esto conlleva la formación de un granuloma sólido y bien organizado cuando se desarrolla la respuesta adaptativa y se inicia la infiltración de linfocitos T específicos y otras células como </a:t>
            </a:r>
            <a:r>
              <a:rPr lang="es-ES" sz="1100" b="1" baseline="0" dirty="0"/>
              <a:t>CD8+, </a:t>
            </a:r>
            <a:r>
              <a:rPr lang="es-ES" sz="1100" b="1" baseline="0" dirty="0" err="1"/>
              <a:t>NKs</a:t>
            </a:r>
            <a:r>
              <a:rPr lang="es-ES" sz="1100" b="1" baseline="0" dirty="0"/>
              <a:t> </a:t>
            </a:r>
            <a:r>
              <a:rPr lang="es-ES" sz="1100" baseline="0" dirty="0"/>
              <a:t>y </a:t>
            </a:r>
            <a:r>
              <a:rPr lang="es-ES" sz="1100" b="1" baseline="0" dirty="0" err="1"/>
              <a:t>γδ</a:t>
            </a:r>
            <a:r>
              <a:rPr lang="es-ES" sz="1100" b="1" baseline="0" dirty="0"/>
              <a:t>.  </a:t>
            </a:r>
            <a:r>
              <a:rPr lang="es-ES" sz="1100" baseline="0" dirty="0"/>
              <a:t>Los macrófagos del centro suelen estar infectados, presentan un fenotipo activado </a:t>
            </a:r>
            <a:r>
              <a:rPr lang="es-ES" sz="1100" baseline="0"/>
              <a:t>o están </a:t>
            </a:r>
            <a:r>
              <a:rPr lang="es-ES" sz="1100" baseline="0" dirty="0"/>
              <a:t>diferenciados en células </a:t>
            </a:r>
            <a:r>
              <a:rPr lang="es-ES" sz="1100" baseline="0" dirty="0" err="1"/>
              <a:t>epitelioides</a:t>
            </a:r>
            <a:r>
              <a:rPr lang="es-ES" sz="1100" baseline="0" dirty="0"/>
              <a:t>. Algunos pueden combinarse para formar células gigantes multinucleadas.</a:t>
            </a:r>
          </a:p>
          <a:p>
            <a:pPr algn="just" defTabSz="884238"/>
            <a:endParaRPr lang="es-ES" sz="1100" baseline="0" dirty="0"/>
          </a:p>
          <a:p>
            <a:pPr algn="just" defTabSz="884238"/>
            <a:r>
              <a:rPr lang="es-ES" sz="1100" baseline="0" dirty="0"/>
              <a:t>El centro del granuloma puede presentar </a:t>
            </a:r>
            <a:r>
              <a:rPr lang="es-ES" sz="1100" b="1" baseline="0" dirty="0"/>
              <a:t>necrosis caseosa</a:t>
            </a:r>
            <a:r>
              <a:rPr lang="es-ES" sz="1100" baseline="0" dirty="0"/>
              <a:t> y tener una apariencia de queso. Si la infección continúa, el centro puede licuarse produciendo un ambiente en el que las bacterias pueden crecer extracelularmente. La cavitación puede ocurrir si el contenido </a:t>
            </a:r>
            <a:r>
              <a:rPr lang="es-ES" sz="1100" baseline="0" dirty="0" err="1"/>
              <a:t>licuefactado</a:t>
            </a:r>
            <a:r>
              <a:rPr lang="es-ES" sz="1100" baseline="0" dirty="0"/>
              <a:t> es liberado en el árbol bronquial, donde puede ser expelido y contribuye a la transmisión a otras personas. Más comúnmente, los granuloma sufren </a:t>
            </a:r>
            <a:r>
              <a:rPr lang="es-ES" sz="1100" b="1" baseline="0" dirty="0"/>
              <a:t>fibrosis</a:t>
            </a:r>
            <a:r>
              <a:rPr lang="es-ES" sz="1100" baseline="0" dirty="0"/>
              <a:t> o calcificación, conteniéndose la infección y convirtiéndose en latente.</a:t>
            </a:r>
          </a:p>
        </p:txBody>
      </p:sp>
      <p:sp>
        <p:nvSpPr>
          <p:cNvPr id="36" name="Text Box 242"/>
          <p:cNvSpPr txBox="1">
            <a:spLocks noChangeArrowheads="1"/>
          </p:cNvSpPr>
          <p:nvPr/>
        </p:nvSpPr>
        <p:spPr bwMode="auto">
          <a:xfrm rot="5400000">
            <a:off x="5551487" y="3988951"/>
            <a:ext cx="3024187" cy="123111"/>
          </a:xfrm>
          <a:prstGeom prst="rect">
            <a:avLst/>
          </a:prstGeom>
          <a:noFill/>
          <a:ln w="9525">
            <a:noFill/>
            <a:miter lim="800000"/>
            <a:headEnd/>
            <a:tailEnd/>
          </a:ln>
          <a:effectLst/>
        </p:spPr>
        <p:txBody>
          <a:bodyPr wrap="square" lIns="0" tIns="0" rIns="0" bIns="0">
            <a:spAutoFit/>
          </a:bodyPr>
          <a:lstStyle/>
          <a:p>
            <a:r>
              <a:rPr lang="en-GB" sz="800" baseline="0" dirty="0">
                <a:solidFill>
                  <a:schemeClr val="bg1"/>
                </a:solidFill>
              </a:rPr>
              <a:t>© Los </a:t>
            </a:r>
            <a:r>
              <a:rPr lang="en-GB" sz="800" baseline="0" dirty="0" err="1">
                <a:solidFill>
                  <a:schemeClr val="bg1"/>
                </a:solidFill>
              </a:rPr>
              <a:t>derechos</a:t>
            </a:r>
            <a:r>
              <a:rPr lang="en-GB" sz="800" baseline="0" dirty="0">
                <a:solidFill>
                  <a:schemeClr val="bg1"/>
                </a:solidFill>
              </a:rPr>
              <a:t> de </a:t>
            </a:r>
            <a:r>
              <a:rPr lang="en-GB" sz="800" baseline="0" dirty="0" err="1">
                <a:solidFill>
                  <a:schemeClr val="bg1"/>
                </a:solidFill>
              </a:rPr>
              <a:t>este</a:t>
            </a:r>
            <a:r>
              <a:rPr lang="en-GB" sz="800" baseline="0" dirty="0">
                <a:solidFill>
                  <a:schemeClr val="bg1"/>
                </a:solidFill>
              </a:rPr>
              <a:t> </a:t>
            </a:r>
            <a:r>
              <a:rPr lang="en-GB" sz="800" baseline="0" dirty="0" err="1">
                <a:solidFill>
                  <a:schemeClr val="bg1"/>
                </a:solidFill>
              </a:rPr>
              <a:t>documento</a:t>
            </a:r>
            <a:r>
              <a:rPr lang="en-GB" sz="800" baseline="0" dirty="0">
                <a:solidFill>
                  <a:schemeClr val="bg1"/>
                </a:solidFill>
              </a:rPr>
              <a:t> </a:t>
            </a:r>
            <a:r>
              <a:rPr lang="en-GB" sz="800" baseline="0" dirty="0" err="1">
                <a:solidFill>
                  <a:schemeClr val="bg1"/>
                </a:solidFill>
              </a:rPr>
              <a:t>corresponden</a:t>
            </a:r>
            <a:r>
              <a:rPr lang="en-GB" sz="800" baseline="0" dirty="0">
                <a:solidFill>
                  <a:schemeClr val="bg1"/>
                </a:solidFill>
              </a:rPr>
              <a:t> a </a:t>
            </a:r>
            <a:r>
              <a:rPr lang="en-GB" sz="800" baseline="0" dirty="0" err="1">
                <a:solidFill>
                  <a:schemeClr val="bg1"/>
                </a:solidFill>
              </a:rPr>
              <a:t>su</a:t>
            </a:r>
            <a:r>
              <a:rPr lang="en-GB" sz="800" baseline="0" dirty="0">
                <a:solidFill>
                  <a:schemeClr val="bg1"/>
                </a:solidFill>
              </a:rPr>
              <a:t> </a:t>
            </a:r>
            <a:r>
              <a:rPr lang="en-GB" sz="800" baseline="0" dirty="0" err="1">
                <a:solidFill>
                  <a:schemeClr val="bg1"/>
                </a:solidFill>
              </a:rPr>
              <a:t>autor</a:t>
            </a:r>
            <a:r>
              <a:rPr lang="en-GB" sz="800" baseline="0" dirty="0">
                <a:solidFill>
                  <a:schemeClr val="bg1"/>
                </a:solidFill>
              </a:rPr>
              <a:t>.</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1391</TotalTime>
  <Words>966</Words>
  <Application>Microsoft Office PowerPoint</Application>
  <PresentationFormat>Custom</PresentationFormat>
  <Paragraphs>47</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Tahoma</vt:lpstr>
      <vt:lpstr>Blank Presentation</vt:lpstr>
      <vt:lpstr>PowerPoint Presentation</vt:lpstr>
      <vt:lpstr>PowerPoint Presentation</vt:lpstr>
    </vt:vector>
  </TitlesOfParts>
  <Company>Stranger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Gilchrist</dc:creator>
  <cp:lastModifiedBy>Eolan Healy</cp:lastModifiedBy>
  <cp:revision>135</cp:revision>
  <dcterms:created xsi:type="dcterms:W3CDTF">2009-04-22T10:07:55Z</dcterms:created>
  <dcterms:modified xsi:type="dcterms:W3CDTF">2019-09-30T09:39:54Z</dcterms:modified>
</cp:coreProperties>
</file>