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73" r:id="rId2"/>
    <p:sldId id="275" r:id="rId3"/>
    <p:sldId id="277" r:id="rId4"/>
    <p:sldId id="259" r:id="rId5"/>
    <p:sldId id="287" r:id="rId6"/>
    <p:sldId id="261" r:id="rId7"/>
    <p:sldId id="285" r:id="rId8"/>
    <p:sldId id="263" r:id="rId9"/>
    <p:sldId id="286" r:id="rId10"/>
    <p:sldId id="265" r:id="rId11"/>
    <p:sldId id="282" r:id="rId12"/>
    <p:sldId id="267" r:id="rId13"/>
    <p:sldId id="284" r:id="rId14"/>
    <p:sldId id="269" r:id="rId15"/>
    <p:sldId id="272"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5mKv3ivOwFzjgIyKv6l7hntdp4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ka Aquino" initials="" lastIdx="2" clrIdx="0"/>
  <p:cmAuthor id="1" name="Beejal Parekh"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7518"/>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72" autoAdjust="0"/>
  </p:normalViewPr>
  <p:slideViewPr>
    <p:cSldViewPr snapToGrid="0">
      <p:cViewPr varScale="1">
        <p:scale>
          <a:sx n="53" d="100"/>
          <a:sy n="53" d="100"/>
        </p:scale>
        <p:origin x="40"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Introduce yourself and your job in simple terms. Explain that you are a member of the British Society for Immunology. Introduce yourself and your job in simple terms. Explain that you are a member of the British Society for Immunology. </a:t>
            </a:r>
            <a:endParaRPr lang="en-US" sz="1100" b="0" i="0" u="none" strike="noStrike" cap="none" dirty="0">
              <a:solidFill>
                <a:srgbClr val="000000"/>
              </a:solidFill>
              <a:effectLst/>
              <a:latin typeface="Arial"/>
              <a:ea typeface="Arial"/>
              <a:cs typeface="Arial"/>
              <a:sym typeface="Arial"/>
            </a:endParaRPr>
          </a:p>
          <a:p>
            <a:r>
              <a:rPr lang="en-GB" sz="1100" b="1" i="0" u="none" strike="noStrike" cap="none" dirty="0">
                <a:solidFill>
                  <a:srgbClr val="000000"/>
                </a:solidFill>
                <a:effectLst/>
                <a:latin typeface="Arial"/>
                <a:ea typeface="Arial"/>
                <a:cs typeface="Arial"/>
                <a:sym typeface="Arial"/>
              </a:rPr>
              <a:t>Ask the class:</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Has anyone heard the word immune or immunity before? </a:t>
            </a:r>
            <a:r>
              <a:rPr lang="en-GB" sz="1100" b="1" i="0" u="none" strike="noStrike" cap="none" dirty="0">
                <a:solidFill>
                  <a:srgbClr val="000000"/>
                </a:solidFill>
                <a:effectLst/>
                <a:latin typeface="Arial"/>
                <a:ea typeface="Arial"/>
                <a:cs typeface="Arial"/>
                <a:sym typeface="Arial"/>
              </a:rPr>
              <a:t>(Hands up)</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Where have you heard the word? </a:t>
            </a:r>
            <a:endParaRPr lang="en-U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Does anyone know what it means? (</a:t>
            </a:r>
            <a:r>
              <a:rPr lang="en-GB" sz="1100" b="1" i="0" u="none" strike="noStrike" cap="none" dirty="0">
                <a:solidFill>
                  <a:srgbClr val="000000"/>
                </a:solidFill>
                <a:effectLst/>
                <a:latin typeface="Arial"/>
                <a:ea typeface="Arial"/>
                <a:cs typeface="Arial"/>
                <a:sym typeface="Arial"/>
              </a:rPr>
              <a:t>Take suggestions</a:t>
            </a:r>
            <a:r>
              <a:rPr lang="en-GB" sz="1100" b="0" i="0" u="none" strike="noStrike" cap="none" dirty="0">
                <a:solidFill>
                  <a:srgbClr val="000000"/>
                </a:solidFill>
                <a:effectLst/>
                <a:latin typeface="Arial"/>
                <a:ea typeface="Arial"/>
                <a:cs typeface="Arial"/>
                <a:sym typeface="Arial"/>
              </a:rPr>
              <a:t> - if students are struggling, ask if they have heard of the ‘immune system’)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GB" sz="1100" b="1" i="0" u="none" strike="noStrike" cap="none" dirty="0">
                <a:solidFill>
                  <a:srgbClr val="000000"/>
                </a:solidFill>
                <a:effectLst/>
                <a:latin typeface="Arial"/>
                <a:ea typeface="Arial"/>
                <a:cs typeface="Arial"/>
                <a:sym typeface="Arial"/>
              </a:rPr>
              <a:t>Ask the class</a:t>
            </a:r>
            <a:r>
              <a:rPr lang="en-GB"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Has anyone heard the word vaccine before? (Hands up)</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Where have you heard the word?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Does anyone know what a vaccine is?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Have you had any vaccinations? (Hands up)</a:t>
            </a:r>
            <a:endParaRPr lang="en-U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Explain that when we get a virus and our body learns how to make antibodies to fight it, we call this immunity. Scientists have developed vaccines that imitate this process. Vaccines put weak or dead versions of the virus into our bodies so that our immune system can learn which antibodies to make to fight the virus, without us getting sick (or only getting a little bit sick).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04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Explain that they are going to play one last round of the game, to find out what happens when we get a vaccination.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This time the virus does not reproduce, so all the students will play the role of the immune system.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One person will administer the vaccine. They will choose a new jigsaw piece and put a sticker on it. This represents the weak or deadened virus particle contained in a vaccine. They will put this in the bowl.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The students then play the role of the immune system. As in the first round, they have to find the matching jigsaw piece - this represents the right antibody to fight the virus.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Once they find it they should put a sticker on it (to show the immune system ‘remembering’ which antibody to make to fight the virus) and take the piece representing the dead or weakened virus out of the bowl.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Ask the students to go back to their desks and play the third round of the game. </a:t>
            </a:r>
            <a:r>
              <a:rPr lang="en-GB" sz="1100" b="1" i="0" u="none" strike="noStrike" cap="none" dirty="0">
                <a:solidFill>
                  <a:srgbClr val="000000"/>
                </a:solidFill>
                <a:effectLst/>
                <a:latin typeface="Arial"/>
                <a:ea typeface="Arial"/>
                <a:cs typeface="Arial"/>
                <a:sym typeface="Arial"/>
              </a:rPr>
              <a:t>Stop the game after 5 minutes or when the groups finish the game</a:t>
            </a:r>
            <a:r>
              <a:rPr lang="en-GB"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GB" sz="1100" b="0" i="1" u="none" strike="noStrike" cap="none" dirty="0">
                <a:solidFill>
                  <a:srgbClr val="000000"/>
                </a:solidFill>
                <a:effectLst/>
                <a:latin typeface="Arial"/>
                <a:ea typeface="Arial"/>
                <a:cs typeface="Arial"/>
                <a:sym typeface="Arial"/>
              </a:rPr>
              <a:t>If possible, bring the class back to the carpet area for reflection so that they do not fiddle with the materials. </a:t>
            </a:r>
            <a:r>
              <a:rPr lang="en-GB" sz="1100" b="1" i="1" u="none" strike="noStrike" cap="none" dirty="0">
                <a:solidFill>
                  <a:srgbClr val="000000"/>
                </a:solidFill>
                <a:effectLst/>
                <a:latin typeface="Arial"/>
                <a:ea typeface="Arial"/>
                <a:cs typeface="Arial"/>
                <a:sym typeface="Arial"/>
              </a:rPr>
              <a:t>Ask the class</a:t>
            </a:r>
            <a:r>
              <a:rPr lang="en-GB" sz="1100" b="0" i="1"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What happened?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How was the game different this time? Why?</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Did the immune system get rid of the virus?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What do you think would happen if this person got infected with the virus again? Why? (Prompt for explanation using the vocab students have learnt today - the person would be </a:t>
            </a:r>
            <a:r>
              <a:rPr lang="en-GB" sz="1100" b="1" i="0" u="none" strike="noStrike" cap="none" dirty="0">
                <a:solidFill>
                  <a:srgbClr val="000000"/>
                </a:solidFill>
                <a:effectLst/>
                <a:latin typeface="Arial"/>
                <a:ea typeface="Arial"/>
                <a:cs typeface="Arial"/>
                <a:sym typeface="Arial"/>
              </a:rPr>
              <a:t>immune</a:t>
            </a:r>
            <a:r>
              <a:rPr lang="en-GB" sz="1100" b="0" i="0" u="none" strike="noStrike" cap="none" dirty="0">
                <a:solidFill>
                  <a:srgbClr val="000000"/>
                </a:solidFill>
                <a:effectLst/>
                <a:latin typeface="Arial"/>
                <a:ea typeface="Arial"/>
                <a:cs typeface="Arial"/>
                <a:sym typeface="Arial"/>
              </a:rPr>
              <a:t>; their </a:t>
            </a:r>
            <a:r>
              <a:rPr lang="en-GB" sz="1100" b="1" i="0" u="none" strike="noStrike" cap="none" dirty="0">
                <a:solidFill>
                  <a:srgbClr val="000000"/>
                </a:solidFill>
                <a:effectLst/>
                <a:latin typeface="Arial"/>
                <a:ea typeface="Arial"/>
                <a:cs typeface="Arial"/>
                <a:sym typeface="Arial"/>
              </a:rPr>
              <a:t>immune system </a:t>
            </a:r>
            <a:r>
              <a:rPr lang="en-GB" sz="1100" b="0" i="0" u="none" strike="noStrike" cap="none" dirty="0">
                <a:solidFill>
                  <a:srgbClr val="000000"/>
                </a:solidFill>
                <a:effectLst/>
                <a:latin typeface="Arial"/>
                <a:ea typeface="Arial"/>
                <a:cs typeface="Arial"/>
                <a:sym typeface="Arial"/>
              </a:rPr>
              <a:t>would already know which type of </a:t>
            </a:r>
            <a:r>
              <a:rPr lang="en-GB" sz="1100" b="1" i="0" u="none" strike="noStrike" cap="none" dirty="0">
                <a:solidFill>
                  <a:srgbClr val="000000"/>
                </a:solidFill>
                <a:effectLst/>
                <a:latin typeface="Arial"/>
                <a:ea typeface="Arial"/>
                <a:cs typeface="Arial"/>
                <a:sym typeface="Arial"/>
              </a:rPr>
              <a:t>antibody</a:t>
            </a:r>
            <a:r>
              <a:rPr lang="en-GB" sz="1100" b="0" i="0" u="none" strike="noStrike" cap="none" dirty="0">
                <a:solidFill>
                  <a:srgbClr val="000000"/>
                </a:solidFill>
                <a:effectLst/>
                <a:latin typeface="Arial"/>
                <a:ea typeface="Arial"/>
                <a:cs typeface="Arial"/>
                <a:sym typeface="Arial"/>
              </a:rPr>
              <a:t> to make to fight the </a:t>
            </a:r>
            <a:r>
              <a:rPr lang="en-GB" sz="1100" b="1" i="0" u="none" strike="noStrike" cap="none" dirty="0">
                <a:solidFill>
                  <a:srgbClr val="000000"/>
                </a:solidFill>
                <a:effectLst/>
                <a:latin typeface="Arial"/>
                <a:ea typeface="Arial"/>
                <a:cs typeface="Arial"/>
                <a:sym typeface="Arial"/>
              </a:rPr>
              <a:t>virus</a:t>
            </a:r>
            <a:r>
              <a:rPr lang="en-GB" sz="1100" b="0" i="0" u="none" strike="noStrike" cap="none" dirty="0">
                <a:solidFill>
                  <a:srgbClr val="000000"/>
                </a:solidFill>
                <a:effectLst/>
                <a:latin typeface="Arial"/>
                <a:ea typeface="Arial"/>
                <a:cs typeface="Arial"/>
                <a:sym typeface="Arial"/>
              </a:rPr>
              <a:t> and would be able to fight it before the person got sick). </a:t>
            </a:r>
            <a:endParaRPr lang="en-US" sz="1100" b="0" i="0" u="none" strike="noStrike" cap="none" dirty="0">
              <a:solidFill>
                <a:srgbClr val="000000"/>
              </a:solidFill>
              <a:effectLst/>
              <a:latin typeface="Arial"/>
              <a:ea typeface="Arial"/>
              <a:cs typeface="Arial"/>
              <a:sym typeface="Arial"/>
            </a:endParaRPr>
          </a:p>
          <a:p>
            <a:r>
              <a:rPr lang="en-GB" sz="1100" b="0" i="1" u="none" strike="noStrike" cap="none" dirty="0">
                <a:solidFill>
                  <a:srgbClr val="000000"/>
                </a:solidFill>
                <a:effectLst/>
                <a:latin typeface="Arial"/>
                <a:ea typeface="Arial"/>
                <a:cs typeface="Arial"/>
                <a:sym typeface="Arial"/>
              </a:rPr>
              <a:t>Go back to desks and tidy up materials from the game. </a:t>
            </a:r>
            <a:endParaRPr lang="en-US"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3144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100" b="0" i="0" u="none" strike="noStrike" cap="none" dirty="0">
                <a:solidFill>
                  <a:srgbClr val="000000"/>
                </a:solidFill>
                <a:effectLst/>
                <a:latin typeface="Arial"/>
                <a:ea typeface="Arial"/>
                <a:cs typeface="Arial"/>
                <a:sym typeface="Arial"/>
              </a:rPr>
              <a:t>Recap vocabulary and learning using the quiz questions on the slides. Click to reveal question, then answer. Click again for next question. There are five questions in total.</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100" b="0" i="0" u="none" strike="noStrike" cap="none" dirty="0">
                <a:solidFill>
                  <a:srgbClr val="000000"/>
                </a:solidFill>
                <a:effectLst/>
                <a:latin typeface="Arial"/>
                <a:ea typeface="Arial"/>
                <a:cs typeface="Arial"/>
                <a:sym typeface="Arial"/>
              </a:rPr>
              <a:t>Give a simple explanation of immunity using the words and pictures on the slide. Ask the class to repeat the vocab on the slide. Explain that today they are going to do some activities to investigate further how immunity works. </a:t>
            </a:r>
          </a:p>
          <a:p>
            <a:pPr lvl="0"/>
            <a:r>
              <a:rPr lang="en-GB" sz="1100" b="1" i="0" u="none" strike="noStrike" cap="none" dirty="0">
                <a:solidFill>
                  <a:srgbClr val="000000"/>
                </a:solidFill>
                <a:effectLst/>
                <a:latin typeface="Arial"/>
                <a:ea typeface="Arial"/>
                <a:cs typeface="Arial"/>
                <a:sym typeface="Arial"/>
              </a:rPr>
              <a:t>Immune system</a:t>
            </a:r>
            <a:r>
              <a:rPr lang="en-GB" sz="1100" b="0" i="0" u="none" strike="noStrike" cap="none" dirty="0">
                <a:solidFill>
                  <a:srgbClr val="000000"/>
                </a:solidFill>
                <a:effectLst/>
                <a:latin typeface="Arial"/>
                <a:ea typeface="Arial"/>
                <a:cs typeface="Arial"/>
                <a:sym typeface="Arial"/>
              </a:rPr>
              <a:t> is the name for all the different things in our bodies that work together to help protect us against illnesses caused by tiny germs called pathogens.</a:t>
            </a:r>
            <a:endParaRPr lang="en-US" sz="1100" b="0" i="0" u="none" strike="noStrike" cap="none" dirty="0">
              <a:solidFill>
                <a:srgbClr val="000000"/>
              </a:solidFill>
              <a:effectLst/>
              <a:latin typeface="Arial"/>
              <a:ea typeface="Arial"/>
              <a:cs typeface="Arial"/>
              <a:sym typeface="Arial"/>
            </a:endParaRPr>
          </a:p>
          <a:p>
            <a:pPr lvl="0"/>
            <a:r>
              <a:rPr lang="en-GB" sz="1100" b="1" i="0" u="none" strike="noStrike" cap="none" dirty="0">
                <a:solidFill>
                  <a:srgbClr val="000000"/>
                </a:solidFill>
                <a:effectLst/>
                <a:latin typeface="Arial"/>
                <a:ea typeface="Arial"/>
                <a:cs typeface="Arial"/>
                <a:sym typeface="Arial"/>
              </a:rPr>
              <a:t>Pathogens </a:t>
            </a:r>
            <a:r>
              <a:rPr lang="en-GB" sz="1100" b="0" i="0" u="none" strike="noStrike" cap="none" dirty="0">
                <a:solidFill>
                  <a:srgbClr val="000000"/>
                </a:solidFill>
                <a:effectLst/>
                <a:latin typeface="Arial"/>
                <a:ea typeface="Arial"/>
                <a:cs typeface="Arial"/>
                <a:sym typeface="Arial"/>
              </a:rPr>
              <a:t>viruses, bacteria, or parasites are so small we can’t see them with the naked eye. Today we are mostly going to be thinking about viruses. When a virus enters our body, our immune system works to fight it in lots of different ways, stopping us from getting ill and helping us to get better.</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One of the main ways our immune system fights the virus is by making something called </a:t>
            </a:r>
            <a:r>
              <a:rPr lang="en-GB" sz="1100" b="1" i="0" u="none" strike="noStrike" cap="none" dirty="0">
                <a:solidFill>
                  <a:srgbClr val="000000"/>
                </a:solidFill>
                <a:effectLst/>
                <a:latin typeface="Arial"/>
                <a:ea typeface="Arial"/>
                <a:cs typeface="Arial"/>
                <a:sym typeface="Arial"/>
              </a:rPr>
              <a:t>antibodies</a:t>
            </a:r>
            <a:r>
              <a:rPr lang="en-GB" sz="1100" b="0" i="0" u="none" strike="noStrike" cap="none" dirty="0">
                <a:solidFill>
                  <a:srgbClr val="000000"/>
                </a:solidFill>
                <a:effectLst/>
                <a:latin typeface="Arial"/>
                <a:ea typeface="Arial"/>
                <a:cs typeface="Arial"/>
                <a:sym typeface="Arial"/>
              </a:rPr>
              <a:t>. Antibodies</a:t>
            </a:r>
            <a:r>
              <a:rPr lang="en-GB" sz="1100" b="1" i="0" u="none" strike="noStrike" cap="none"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attack the virus. When a new virus enters our body and we get sick, our body must learn which type of antibody to make to fight it.</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But the immune system is very smart. If the same kind of virus enters our body again our body can normally remember the right antibody to fight it. So, we are protected from getting sick. This is called </a:t>
            </a:r>
            <a:r>
              <a:rPr lang="en-GB" sz="1100" b="1" i="0" u="none" strike="noStrike" cap="none" dirty="0">
                <a:solidFill>
                  <a:srgbClr val="000000"/>
                </a:solidFill>
                <a:effectLst/>
                <a:latin typeface="Arial"/>
                <a:ea typeface="Arial"/>
                <a:cs typeface="Arial"/>
                <a:sym typeface="Arial"/>
              </a:rPr>
              <a:t>immunity. </a:t>
            </a:r>
            <a:r>
              <a:rPr lang="en-GB" sz="1100" b="0" i="0" u="none" strike="noStrike" cap="none" dirty="0">
                <a:solidFill>
                  <a:srgbClr val="000000"/>
                </a:solidFill>
                <a:effectLst/>
                <a:latin typeface="Arial"/>
                <a:ea typeface="Arial"/>
                <a:cs typeface="Arial"/>
                <a:sym typeface="Arial"/>
              </a:rPr>
              <a:t>When we are immune to an illness it means we can’t get ill from that type of pathogen anymore.</a:t>
            </a:r>
          </a:p>
          <a:p>
            <a:pPr marL="158750" lvl="0" indent="0">
              <a:buNone/>
            </a:pPr>
            <a:endParaRPr lang="en-GB" sz="1100" b="0" i="0" u="none" strike="noStrike" cap="none" dirty="0">
              <a:solidFill>
                <a:srgbClr val="000000"/>
              </a:solidFill>
              <a:effectLst/>
              <a:latin typeface="Arial"/>
              <a:ea typeface="Arial"/>
              <a:cs typeface="Arial"/>
              <a:sym typeface="Arial"/>
            </a:endParaRPr>
          </a:p>
          <a:p>
            <a:pPr marL="158750" lvl="0" indent="0">
              <a:buNone/>
            </a:pPr>
            <a:r>
              <a:rPr lang="en-GB" sz="1100" b="0" i="1" u="none" strike="noStrike" cap="none" dirty="0">
                <a:solidFill>
                  <a:srgbClr val="000000"/>
                </a:solidFill>
                <a:effectLst/>
                <a:latin typeface="Arial"/>
                <a:ea typeface="Arial"/>
                <a:cs typeface="Arial"/>
                <a:sym typeface="Arial"/>
              </a:rPr>
              <a:t>Explain that today they are going to do some activities to investigate further how immunity works.</a:t>
            </a:r>
            <a:r>
              <a:rPr lang="en-GB"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158750" lvl="0" indent="0">
              <a:buNone/>
            </a:pPr>
            <a:endParaRPr lang="en-US"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66788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GB" sz="1100" b="0" i="0" u="none" strike="noStrike" cap="none" dirty="0">
                <a:solidFill>
                  <a:srgbClr val="000000"/>
                </a:solidFill>
                <a:effectLst/>
                <a:latin typeface="Arial"/>
                <a:ea typeface="Arial"/>
                <a:cs typeface="Arial"/>
                <a:sym typeface="Arial"/>
              </a:rPr>
              <a:t>Let’s start with an example.</a:t>
            </a:r>
            <a:r>
              <a:rPr lang="en-GB" sz="1100" b="1" i="0" u="none" strike="noStrike" cap="none" dirty="0">
                <a:solidFill>
                  <a:srgbClr val="000000"/>
                </a:solidFill>
                <a:effectLst/>
                <a:latin typeface="Arial"/>
                <a:ea typeface="Arial"/>
                <a:cs typeface="Arial"/>
                <a:sym typeface="Arial"/>
              </a:rPr>
              <a:t> Ask the class:</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Does anyone know someone who has had measles? (</a:t>
            </a:r>
            <a:r>
              <a:rPr lang="en-GB" sz="1100" b="1" i="0" u="none" strike="noStrike" cap="none" dirty="0">
                <a:solidFill>
                  <a:srgbClr val="000000"/>
                </a:solidFill>
                <a:effectLst/>
                <a:latin typeface="Arial"/>
                <a:ea typeface="Arial"/>
                <a:cs typeface="Arial"/>
                <a:sym typeface="Arial"/>
              </a:rPr>
              <a:t>Hands up</a:t>
            </a:r>
            <a:r>
              <a:rPr lang="en-GB"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What do you know about measles? </a:t>
            </a:r>
            <a:r>
              <a:rPr lang="en-GB" sz="1100" b="0" i="1" u="none" strike="noStrike" cap="none" dirty="0">
                <a:solidFill>
                  <a:srgbClr val="000000"/>
                </a:solidFill>
                <a:effectLst/>
                <a:latin typeface="Arial"/>
                <a:ea typeface="Arial"/>
                <a:cs typeface="Arial"/>
                <a:sym typeface="Arial"/>
              </a:rPr>
              <a:t>Measles is a virus.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Has anyone ever heard that you can’t catch measles twice? </a:t>
            </a:r>
            <a:r>
              <a:rPr lang="en-GB" sz="1100" b="0" i="1" u="none" strike="noStrike" cap="none" dirty="0">
                <a:solidFill>
                  <a:srgbClr val="000000"/>
                </a:solidFill>
                <a:effectLst/>
                <a:latin typeface="Arial"/>
                <a:ea typeface="Arial"/>
                <a:cs typeface="Arial"/>
                <a:sym typeface="Arial"/>
              </a:rPr>
              <a:t>Well that’s not 100% true, but it is extremely rare.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Why do you think it’s so rare for someone to get measles twice? (</a:t>
            </a:r>
            <a:r>
              <a:rPr lang="en-GB" sz="1100" b="1" i="0" u="none" strike="noStrike" cap="none" dirty="0">
                <a:solidFill>
                  <a:srgbClr val="000000"/>
                </a:solidFill>
                <a:effectLst/>
                <a:latin typeface="Arial"/>
                <a:ea typeface="Arial"/>
                <a:cs typeface="Arial"/>
                <a:sym typeface="Arial"/>
              </a:rPr>
              <a:t>Take suggestions</a:t>
            </a:r>
            <a:r>
              <a:rPr lang="en-GB" sz="1100" b="0" i="0" u="none" strike="noStrike" cap="none" dirty="0">
                <a:solidFill>
                  <a:srgbClr val="000000"/>
                </a:solidFill>
                <a:effectLst/>
                <a:latin typeface="Arial"/>
                <a:ea typeface="Arial"/>
                <a:cs typeface="Arial"/>
                <a:sym typeface="Arial"/>
              </a:rPr>
              <a:t> - </a:t>
            </a:r>
            <a:r>
              <a:rPr lang="en-GB" sz="1100" b="0" i="1" u="none" strike="noStrike" cap="none" dirty="0">
                <a:solidFill>
                  <a:srgbClr val="000000"/>
                </a:solidFill>
                <a:effectLst/>
                <a:latin typeface="Arial"/>
                <a:ea typeface="Arial"/>
                <a:cs typeface="Arial"/>
                <a:sym typeface="Arial"/>
              </a:rPr>
              <a:t>explain that when someone has measles, their body learns to fight the virus)</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Can anyone remember, how does their body fight the virus? </a:t>
            </a:r>
            <a:r>
              <a:rPr lang="en-GB" sz="1100" b="0" i="1" u="none" strike="noStrike" cap="none" dirty="0">
                <a:solidFill>
                  <a:srgbClr val="000000"/>
                </a:solidFill>
                <a:effectLst/>
                <a:latin typeface="Arial"/>
                <a:ea typeface="Arial"/>
                <a:cs typeface="Arial"/>
                <a:sym typeface="Arial"/>
              </a:rPr>
              <a:t>(By producing antibodies)</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Explain that if they are exposed to the virus again, their body already knows how to make the right antibody to fight it, so the virus is normally defeated before the person experiences any symptoms - they are </a:t>
            </a:r>
            <a:r>
              <a:rPr lang="en-GB" sz="1100" b="1" i="0" u="none" strike="noStrike" cap="none" dirty="0">
                <a:solidFill>
                  <a:srgbClr val="000000"/>
                </a:solidFill>
                <a:effectLst/>
                <a:latin typeface="Arial"/>
                <a:ea typeface="Arial"/>
                <a:cs typeface="Arial"/>
                <a:sym typeface="Arial"/>
              </a:rPr>
              <a:t>immune</a:t>
            </a:r>
            <a:r>
              <a:rPr lang="en-GB" sz="1100" b="0" i="0" u="none" strike="noStrike" cap="none" dirty="0">
                <a:solidFill>
                  <a:srgbClr val="000000"/>
                </a:solidFill>
                <a:effectLst/>
                <a:latin typeface="Arial"/>
                <a:ea typeface="Arial"/>
                <a:cs typeface="Arial"/>
                <a:sym typeface="Arial"/>
              </a:rPr>
              <a:t> to measles.</a:t>
            </a:r>
            <a:endParaRPr lang="en-US"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6792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GB" sz="1100" b="0" i="0" u="none" strike="noStrike" cap="none" dirty="0">
                <a:solidFill>
                  <a:srgbClr val="000000"/>
                </a:solidFill>
                <a:effectLst/>
                <a:latin typeface="Arial"/>
                <a:ea typeface="Arial"/>
                <a:cs typeface="Arial"/>
                <a:sym typeface="Arial"/>
              </a:rPr>
              <a:t>Each time you have a virus your body has to learn to fight that particular virus. Like in a video game - sometimes you need to use a different weapon or learn a different technique for fighting a different enemy. </a:t>
            </a:r>
            <a:r>
              <a:rPr lang="en-GB" sz="1100" b="1" i="0" u="none" strike="noStrike" cap="none" dirty="0">
                <a:solidFill>
                  <a:srgbClr val="000000"/>
                </a:solidFill>
                <a:effectLst/>
                <a:latin typeface="Arial"/>
                <a:ea typeface="Arial"/>
                <a:cs typeface="Arial"/>
                <a:sym typeface="Arial"/>
              </a:rPr>
              <a:t>Ask the class:</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Who has played Minecraft? </a:t>
            </a:r>
            <a:r>
              <a:rPr lang="en-GB" sz="1100" b="1" i="1" u="none" strike="noStrike" cap="none" dirty="0">
                <a:solidFill>
                  <a:srgbClr val="000000"/>
                </a:solidFill>
                <a:effectLst/>
                <a:latin typeface="Arial"/>
                <a:ea typeface="Arial"/>
                <a:cs typeface="Arial"/>
                <a:sym typeface="Arial"/>
              </a:rPr>
              <a:t>(Hands up)</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Do you kill all the monsters the same way?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What happens if you attack a skeleton underwater in Minecraft?</a:t>
            </a:r>
            <a:br>
              <a:rPr lang="en-GB" sz="1100" b="0" i="0" u="none" strike="noStrike" cap="none" dirty="0">
                <a:solidFill>
                  <a:srgbClr val="000000"/>
                </a:solidFill>
                <a:effectLst/>
                <a:latin typeface="Arial"/>
                <a:ea typeface="Arial"/>
                <a:cs typeface="Arial"/>
                <a:sym typeface="Arial"/>
              </a:rPr>
            </a:br>
            <a:r>
              <a:rPr lang="en-GB" sz="1100" b="0" i="1" u="none" strike="noStrike" cap="none" dirty="0">
                <a:solidFill>
                  <a:srgbClr val="000000"/>
                </a:solidFill>
                <a:effectLst/>
                <a:latin typeface="Arial"/>
                <a:ea typeface="Arial"/>
                <a:cs typeface="Arial"/>
                <a:sym typeface="Arial"/>
              </a:rPr>
              <a:t>(It can’t sink so it cannot fight back)</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What happens if you try the same technique on a spider? </a:t>
            </a:r>
            <a:br>
              <a:rPr lang="en-GB" sz="1100" b="0" i="0" u="none" strike="noStrike" cap="none" dirty="0">
                <a:solidFill>
                  <a:srgbClr val="000000"/>
                </a:solidFill>
                <a:effectLst/>
                <a:latin typeface="Arial"/>
                <a:ea typeface="Arial"/>
                <a:cs typeface="Arial"/>
                <a:sym typeface="Arial"/>
              </a:rPr>
            </a:br>
            <a:r>
              <a:rPr lang="en-GB" sz="1100" b="0" i="1" u="none" strike="noStrike" cap="none" dirty="0">
                <a:solidFill>
                  <a:srgbClr val="000000"/>
                </a:solidFill>
                <a:effectLst/>
                <a:latin typeface="Arial"/>
                <a:ea typeface="Arial"/>
                <a:cs typeface="Arial"/>
                <a:sym typeface="Arial"/>
              </a:rPr>
              <a:t>(Nothing, spiders don’t drown in Minecraft).</a:t>
            </a:r>
            <a:r>
              <a:rPr lang="en-GB"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What would you do if you were attacked by a new monster you had never seen before? (Prompt for - try all the weapons and fighting techniques you know until you learn how to defeat them. Because it takes time to figure that out, your character will probably take more damage fighting them the first time, but the next time you will be able to defeat them faster).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Well, immunity works in a similar way - just because your body knows how to make the right antibodies to fight measles, it doesn’t mean it knows how to fight other viruses. When you get infected with a new virus, your body has to try different antibodies until it finds the right one. </a:t>
            </a:r>
            <a:endParaRPr lang="en-US"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GB" sz="1100" b="0" i="0" u="none" strike="noStrike" cap="none" dirty="0">
                <a:solidFill>
                  <a:srgbClr val="000000"/>
                </a:solidFill>
                <a:effectLst/>
                <a:latin typeface="Arial"/>
                <a:ea typeface="Arial"/>
                <a:cs typeface="Arial"/>
                <a:sym typeface="Arial"/>
              </a:rPr>
              <a:t>Explain that now they are going to investigate how immunity works by playing a game. The aim of the game is to see how long it takes for the immune system to defeat the virus. (</a:t>
            </a:r>
            <a:r>
              <a:rPr lang="en-GB" sz="1100" b="1" i="0" u="none" strike="noStrike" cap="none" dirty="0">
                <a:solidFill>
                  <a:srgbClr val="000000"/>
                </a:solidFill>
                <a:effectLst/>
                <a:latin typeface="Arial"/>
                <a:ea typeface="Arial"/>
                <a:cs typeface="Arial"/>
                <a:sym typeface="Arial"/>
              </a:rPr>
              <a:t>10 mins</a:t>
            </a:r>
            <a:r>
              <a:rPr lang="en-GB"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For this game you will be working in groups of 3. Each group will have a blank jigsaw.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In your group one person will be the virus. The person who is the virus will choose a piece of the jigsaw. This represents a single virus particle. They will put a sticker on it so they can remember which one it is.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Throughout the game (10 minutes) they will draw around the virus jigsaw piece and cut out as many copies as they can in the time. This represents the virus reproducing. They will put the viruses (jigsaw pieces that they cut out) in the bowl. The bowl represents the body.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The other two people in the group are the immune system. They will need to find the right antibodies to fight the virus - i.e. find a jigsaw piece that fits with the virus jigsaw piece.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If you are the immune system you need to search through the remaining jigsaw pieces to find one that fits with the virus piece.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Once you have found a piece that fits, put a sticker on it so you remember which one it is. This piece represents the antibody that can fight the virus.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You then need to draw around the antibody jigsaw piece and cut out copies to fight the virus pieces.</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Each antibody piece can fight one virus piece - once a virus piece has been matched with an antibody, take it out of the bowl. </a:t>
            </a:r>
            <a:endParaRPr lang="en-US" sz="1100" b="0" i="0" u="none" strike="noStrike" cap="none" dirty="0">
              <a:solidFill>
                <a:srgbClr val="000000"/>
              </a:solidFill>
              <a:effectLst/>
              <a:latin typeface="Arial"/>
              <a:ea typeface="Arial"/>
              <a:cs typeface="Arial"/>
              <a:sym typeface="Arial"/>
            </a:endParaRPr>
          </a:p>
          <a:p>
            <a:br>
              <a:rPr lang="en-GB" sz="1100" b="0" i="0" u="none" strike="noStrike" cap="none" dirty="0">
                <a:solidFill>
                  <a:srgbClr val="000000"/>
                </a:solidFill>
                <a:effectLst/>
                <a:latin typeface="Arial"/>
                <a:ea typeface="Arial"/>
                <a:cs typeface="Arial"/>
                <a:sym typeface="Arial"/>
              </a:rPr>
            </a:br>
            <a:r>
              <a:rPr lang="en-GB" sz="1100" b="0" i="1" u="none" strike="noStrike" cap="none" dirty="0">
                <a:solidFill>
                  <a:srgbClr val="000000"/>
                </a:solidFill>
                <a:effectLst/>
                <a:latin typeface="Arial"/>
                <a:ea typeface="Arial"/>
                <a:cs typeface="Arial"/>
                <a:sym typeface="Arial"/>
              </a:rPr>
              <a:t>Ask the teacher to split the class into groups of 3 (if the class does not divide exactly students can work in pairs or fours), and for the groups to sit at desks.</a:t>
            </a:r>
            <a:endParaRPr dirty="0"/>
          </a:p>
        </p:txBody>
      </p:sp>
    </p:spTree>
    <p:extLst>
      <p:ext uri="{BB962C8B-B14F-4D97-AF65-F5344CB8AC3E}">
        <p14:creationId xmlns:p14="http://schemas.microsoft.com/office/powerpoint/2010/main" val="218506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GB" sz="1100" b="0" i="0" u="none" strike="noStrike" cap="none" dirty="0">
                <a:solidFill>
                  <a:srgbClr val="000000"/>
                </a:solidFill>
                <a:effectLst/>
                <a:latin typeface="Arial"/>
                <a:ea typeface="Arial"/>
                <a:cs typeface="Arial"/>
                <a:sym typeface="Arial"/>
              </a:rPr>
              <a:t>Give each pair:</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1 sheet of stickers</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1 jigsaw</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1 bowl</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4 pieces of card</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Scissors </a:t>
            </a:r>
            <a:endParaRPr lang="en-US" sz="1100" b="0" i="0" u="none" strike="noStrike" cap="none" dirty="0">
              <a:solidFill>
                <a:srgbClr val="000000"/>
              </a:solidFill>
              <a:effectLst/>
              <a:latin typeface="Arial"/>
              <a:ea typeface="Arial"/>
              <a:cs typeface="Arial"/>
              <a:sym typeface="Arial"/>
            </a:endParaRPr>
          </a:p>
          <a:p>
            <a:pPr marL="158750" indent="0">
              <a:buNone/>
            </a:pPr>
            <a:endParaRPr lang="en-GB" sz="1100" b="0" i="1" u="none" strike="noStrike" cap="none" dirty="0">
              <a:solidFill>
                <a:srgbClr val="000000"/>
              </a:solidFill>
              <a:effectLst/>
              <a:latin typeface="Arial"/>
              <a:ea typeface="Arial"/>
              <a:cs typeface="Arial"/>
              <a:sym typeface="Arial"/>
            </a:endParaRPr>
          </a:p>
          <a:p>
            <a:pPr marL="158750" indent="0">
              <a:buNone/>
            </a:pPr>
            <a:r>
              <a:rPr lang="en-GB" sz="1100" b="0" i="1" u="none" strike="noStrike" cap="none" dirty="0">
                <a:solidFill>
                  <a:srgbClr val="000000"/>
                </a:solidFill>
                <a:effectLst/>
                <a:latin typeface="Arial"/>
                <a:ea typeface="Arial"/>
                <a:cs typeface="Arial"/>
                <a:sym typeface="Arial"/>
              </a:rPr>
              <a:t>During the game walk around and support any groups that are unsure of what they are doing. Stop the game after 10 minutes or when most groups are getting to the stage where the immune system is defeating the virus. </a:t>
            </a:r>
            <a:endParaRPr lang="en-US"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r>
              <a:rPr lang="en-GB" sz="1100" b="0" i="1" u="none" strike="noStrike" cap="none" dirty="0">
                <a:solidFill>
                  <a:srgbClr val="000000"/>
                </a:solidFill>
                <a:effectLst/>
                <a:latin typeface="Arial"/>
                <a:ea typeface="Arial"/>
                <a:cs typeface="Arial"/>
                <a:sym typeface="Arial"/>
              </a:rPr>
              <a:t>If possible, bring the class back to the carpet area for reflection so that they do not fiddle with the materials.</a:t>
            </a:r>
            <a:r>
              <a:rPr lang="en-GB" sz="1100" b="0" i="0" u="none" strike="noStrike" cap="none" dirty="0">
                <a:solidFill>
                  <a:srgbClr val="000000"/>
                </a:solidFill>
                <a:effectLst/>
                <a:latin typeface="Arial"/>
                <a:ea typeface="Arial"/>
                <a:cs typeface="Arial"/>
                <a:sym typeface="Arial"/>
              </a:rPr>
              <a:t> </a:t>
            </a:r>
            <a:r>
              <a:rPr lang="en-GB" sz="1100" b="1" i="0" u="none" strike="noStrike" cap="none" dirty="0">
                <a:solidFill>
                  <a:srgbClr val="000000"/>
                </a:solidFill>
                <a:effectLst/>
                <a:latin typeface="Arial"/>
                <a:ea typeface="Arial"/>
                <a:cs typeface="Arial"/>
                <a:sym typeface="Arial"/>
              </a:rPr>
              <a:t>Ask the class</a:t>
            </a:r>
            <a:r>
              <a:rPr lang="en-GB"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What happened?</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Did the immune system get rid of the virus?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What happened once the immune system discovered the right antibody for the virus?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What do you think would happen if the body had the same virus another time? (</a:t>
            </a:r>
            <a:r>
              <a:rPr lang="en-GB" sz="1100" b="1" i="0" u="none" strike="noStrike" cap="none" dirty="0">
                <a:solidFill>
                  <a:srgbClr val="000000"/>
                </a:solidFill>
                <a:effectLst/>
                <a:latin typeface="Arial"/>
                <a:ea typeface="Arial"/>
                <a:cs typeface="Arial"/>
                <a:sym typeface="Arial"/>
              </a:rPr>
              <a:t>Take suggestions</a:t>
            </a:r>
            <a:r>
              <a:rPr lang="en-GB" sz="1100" b="0" i="0" u="none" strike="noStrike" cap="none" dirty="0">
                <a:solidFill>
                  <a:srgbClr val="000000"/>
                </a:solidFill>
                <a:effectLst/>
                <a:latin typeface="Arial"/>
                <a:ea typeface="Arial"/>
                <a:cs typeface="Arial"/>
                <a:sym typeface="Arial"/>
              </a:rPr>
              <a:t>) Shall we find out?</a:t>
            </a:r>
            <a:endParaRPr lang="en-US"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0462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Explain that they are going to play round 2 of the game to find out what happens if the body gets the same virus again. Ask the students to go back to their desks in the same groups (with the same roles), and repeat the activity - using the same virus and antibody pieces (that should still have the stickers identifying them from round 1), because the immune system remembers the virus and remembers which antibodies can fight it.</a:t>
            </a:r>
            <a:endParaRPr lang="en-US"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In this round the immune system should defeat the virus more quickly, as groups will have 2 students cutting out ‘antibody’ pieces and just 1 cutting out ‘virus’ pieces, and in this round the virus does not have a head start. </a:t>
            </a:r>
            <a:endParaRPr lang="en-US"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GB" sz="1100" b="0" i="1" u="none" strike="noStrike" cap="none" dirty="0">
                <a:solidFill>
                  <a:srgbClr val="000000"/>
                </a:solidFill>
                <a:effectLst/>
                <a:latin typeface="Arial"/>
                <a:ea typeface="Arial"/>
                <a:cs typeface="Arial"/>
                <a:sym typeface="Arial"/>
              </a:rPr>
              <a:t>If possible, bring the class back to the carpet area for reflection so that they do not fiddle with the materials. </a:t>
            </a:r>
            <a:r>
              <a:rPr lang="en-GB" sz="1100" b="1" i="0" u="none" strike="noStrike" cap="none" dirty="0">
                <a:solidFill>
                  <a:srgbClr val="000000"/>
                </a:solidFill>
                <a:effectLst/>
                <a:latin typeface="Arial"/>
                <a:ea typeface="Arial"/>
                <a:cs typeface="Arial"/>
                <a:sym typeface="Arial"/>
              </a:rPr>
              <a:t>Ask the class</a:t>
            </a:r>
            <a:r>
              <a:rPr lang="en-GB" sz="1100" b="0" i="0"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What happened? </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How was the game different this time? Why?</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Did the immune system get rid of the virus?</a:t>
            </a:r>
            <a:endParaRPr lang="en-US"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If this was a real person, what would the difference be between the impact of the virus the first time and the second time? (Prompt for - the virus would be defeated before the person got ill)</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84952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immunology.or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hyperlink" Target="http://www.youtube.com/watch?v=-muIoWofsCE"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hyperlink" Target="https://pixabay.com/photos/connect-connection-cooperation-316638/" TargetMode="External"/><Relationship Id="rId7" Type="http://schemas.openxmlformats.org/officeDocument/2006/relationships/image" Target="../media/image19.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Minecraft_Mobs.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emf"/><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emf"/><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7.png"/><Relationship Id="rId7"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9" name="Picture 8">
            <a:extLst>
              <a:ext uri="{FF2B5EF4-FFF2-40B4-BE49-F238E27FC236}">
                <a16:creationId xmlns:a16="http://schemas.microsoft.com/office/drawing/2014/main" id="{0D58E0CC-A840-4A1F-A3FA-683E90DEDD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37643" y="912820"/>
            <a:ext cx="3076372" cy="1479860"/>
          </a:xfrm>
          <a:prstGeom prst="rect">
            <a:avLst/>
          </a:prstGeom>
        </p:spPr>
      </p:pic>
      <p:sp>
        <p:nvSpPr>
          <p:cNvPr id="16" name="TextBox 15">
            <a:extLst>
              <a:ext uri="{FF2B5EF4-FFF2-40B4-BE49-F238E27FC236}">
                <a16:creationId xmlns:a16="http://schemas.microsoft.com/office/drawing/2014/main" id="{54CD690B-D5E0-4AFE-B45C-CE536010FA48}"/>
              </a:ext>
            </a:extLst>
          </p:cNvPr>
          <p:cNvSpPr txBox="1"/>
          <p:nvPr/>
        </p:nvSpPr>
        <p:spPr>
          <a:xfrm>
            <a:off x="229983" y="3073353"/>
            <a:ext cx="5113805" cy="2677656"/>
          </a:xfrm>
          <a:prstGeom prst="rect">
            <a:avLst/>
          </a:prstGeom>
          <a:noFill/>
        </p:spPr>
        <p:txBody>
          <a:bodyPr wrap="square" rtlCol="0">
            <a:spAutoFit/>
          </a:bodyPr>
          <a:lstStyle/>
          <a:p>
            <a:r>
              <a:rPr lang="en-US" sz="4800" dirty="0">
                <a:solidFill>
                  <a:srgbClr val="213763"/>
                </a:solidFill>
                <a:latin typeface="DIN-MediumAlternate" pitchFamily="50" charset="0"/>
                <a:ea typeface="Verdana" panose="020B0604030504040204" pitchFamily="34" charset="0"/>
              </a:rPr>
              <a:t>Investigating Immunity</a:t>
            </a:r>
            <a:br>
              <a:rPr lang="en-US" sz="4800" dirty="0">
                <a:solidFill>
                  <a:srgbClr val="213763"/>
                </a:solidFill>
                <a:latin typeface="DIN-MediumAlternate" pitchFamily="50" charset="0"/>
                <a:ea typeface="Verdana" panose="020B0604030504040204" pitchFamily="34" charset="0"/>
              </a:rPr>
            </a:br>
            <a:r>
              <a:rPr lang="en-US" sz="2400" dirty="0">
                <a:solidFill>
                  <a:srgbClr val="F37518"/>
                </a:solidFill>
                <a:latin typeface="DIN-MediumAlternate" pitchFamily="50" charset="0"/>
                <a:ea typeface="Verdana" panose="020B0604030504040204" pitchFamily="34" charset="0"/>
              </a:rPr>
              <a:t>Your name</a:t>
            </a:r>
          </a:p>
          <a:p>
            <a:endParaRPr lang="en-US" sz="4800" dirty="0">
              <a:solidFill>
                <a:srgbClr val="213763"/>
              </a:solidFill>
              <a:latin typeface="DIN-MediumAlternate" pitchFamily="50" charset="0"/>
              <a:ea typeface="Verdana" panose="020B0604030504040204" pitchFamily="34" charset="0"/>
            </a:endParaRPr>
          </a:p>
        </p:txBody>
      </p:sp>
      <p:pic>
        <p:nvPicPr>
          <p:cNvPr id="22" name="Picture 21">
            <a:extLst>
              <a:ext uri="{FF2B5EF4-FFF2-40B4-BE49-F238E27FC236}">
                <a16:creationId xmlns:a16="http://schemas.microsoft.com/office/drawing/2014/main" id="{05DE2BEF-70E4-40EE-B820-8FA63EC091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68474" y="275884"/>
            <a:ext cx="3045541" cy="636936"/>
          </a:xfrm>
          <a:prstGeom prst="rect">
            <a:avLst/>
          </a:prstGeom>
        </p:spPr>
      </p:pic>
      <p:cxnSp>
        <p:nvCxnSpPr>
          <p:cNvPr id="6" name="Straight Connector 5">
            <a:extLst>
              <a:ext uri="{FF2B5EF4-FFF2-40B4-BE49-F238E27FC236}">
                <a16:creationId xmlns:a16="http://schemas.microsoft.com/office/drawing/2014/main" id="{2D1702CC-494B-4099-9EA8-8FAF5E57F101}"/>
              </a:ext>
            </a:extLst>
          </p:cNvPr>
          <p:cNvCxnSpPr/>
          <p:nvPr/>
        </p:nvCxnSpPr>
        <p:spPr>
          <a:xfrm>
            <a:off x="5585034" y="111984"/>
            <a:ext cx="0" cy="4886629"/>
          </a:xfrm>
          <a:prstGeom prst="line">
            <a:avLst/>
          </a:prstGeom>
          <a:ln w="28575">
            <a:solidFill>
              <a:srgbClr val="F37518"/>
            </a:solidFill>
          </a:ln>
        </p:spPr>
        <p:style>
          <a:lnRef idx="1">
            <a:schemeClr val="accent1"/>
          </a:lnRef>
          <a:fillRef idx="0">
            <a:schemeClr val="accent1"/>
          </a:fillRef>
          <a:effectRef idx="0">
            <a:schemeClr val="accent1"/>
          </a:effectRef>
          <a:fontRef idx="minor">
            <a:schemeClr val="tx1"/>
          </a:fontRef>
        </p:style>
      </p:cxnSp>
      <p:pic>
        <p:nvPicPr>
          <p:cNvPr id="8" name="Picture 7" descr="A close up of a logo&#10;&#10;Description automatically generated">
            <a:extLst>
              <a:ext uri="{FF2B5EF4-FFF2-40B4-BE49-F238E27FC236}">
                <a16:creationId xmlns:a16="http://schemas.microsoft.com/office/drawing/2014/main" id="{F38303B8-8CFA-4286-BE93-3A1AA5907D3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357796" y="-127814"/>
            <a:ext cx="3073353" cy="3328981"/>
          </a:xfrm>
          <a:prstGeom prst="rect">
            <a:avLst/>
          </a:prstGeom>
        </p:spPr>
      </p:pic>
      <p:sp>
        <p:nvSpPr>
          <p:cNvPr id="7" name="Text Box 3">
            <a:extLst>
              <a:ext uri="{FF2B5EF4-FFF2-40B4-BE49-F238E27FC236}">
                <a16:creationId xmlns:a16="http://schemas.microsoft.com/office/drawing/2014/main" id="{16F1FAD1-4B14-49A0-A4F0-01E4DAFF2CF5}"/>
              </a:ext>
            </a:extLst>
          </p:cNvPr>
          <p:cNvSpPr txBox="1"/>
          <p:nvPr/>
        </p:nvSpPr>
        <p:spPr>
          <a:xfrm>
            <a:off x="5118216" y="3588748"/>
            <a:ext cx="3875809" cy="1283863"/>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r"/>
            <a:r>
              <a:rPr lang="en-GB" b="1" dirty="0">
                <a:solidFill>
                  <a:srgbClr val="F37518"/>
                </a:solidFill>
                <a:latin typeface="Verdana" panose="020B0604030504040204" pitchFamily="34" charset="0"/>
                <a:ea typeface="Verdana" panose="020B0604030504040204" pitchFamily="34" charset="0"/>
                <a:cs typeface="Times New Roman" panose="02020603050405020304" pitchFamily="18" charset="0"/>
              </a:rPr>
              <a:t>Follow us</a:t>
            </a:r>
            <a:br>
              <a:rPr lang="en-GB" dirty="0">
                <a:solidFill>
                  <a:srgbClr val="213763"/>
                </a:solidFill>
                <a:latin typeface="Verdana" panose="020B0604030504040204" pitchFamily="34" charset="0"/>
                <a:ea typeface="Verdana" panose="020B0604030504040204" pitchFamily="34" charset="0"/>
                <a:cs typeface="Times New Roman" panose="02020603050405020304" pitchFamily="18" charset="0"/>
              </a:rPr>
            </a:br>
            <a:r>
              <a:rPr lang="en-GB" dirty="0">
                <a:solidFill>
                  <a:srgbClr val="213763"/>
                </a:solidFill>
                <a:latin typeface="Verdana" panose="020B0604030504040204" pitchFamily="34" charset="0"/>
                <a:ea typeface="Verdana" panose="020B0604030504040204" pitchFamily="34" charset="0"/>
                <a:cs typeface="Times New Roman" panose="02020603050405020304" pitchFamily="18" charset="0"/>
              </a:rPr>
              <a:t>@</a:t>
            </a:r>
            <a:r>
              <a:rPr lang="en-GB" dirty="0" err="1">
                <a:solidFill>
                  <a:srgbClr val="213763"/>
                </a:solidFill>
                <a:latin typeface="Verdana" panose="020B0604030504040204" pitchFamily="34" charset="0"/>
                <a:ea typeface="Verdana" panose="020B0604030504040204" pitchFamily="34" charset="0"/>
                <a:cs typeface="Times New Roman" panose="02020603050405020304" pitchFamily="18" charset="0"/>
              </a:rPr>
              <a:t>britsocimm</a:t>
            </a:r>
            <a:r>
              <a:rPr lang="en-GB" dirty="0">
                <a:solidFill>
                  <a:srgbClr val="213763"/>
                </a:solidFill>
                <a:latin typeface="Verdana" panose="020B0604030504040204" pitchFamily="34" charset="0"/>
                <a:ea typeface="Verdana" panose="020B0604030504040204" pitchFamily="34" charset="0"/>
                <a:cs typeface="Times New Roman" panose="02020603050405020304" pitchFamily="18" charset="0"/>
              </a:rPr>
              <a:t> @[your handle]</a:t>
            </a:r>
            <a:br>
              <a:rPr lang="en-GB" dirty="0">
                <a:solidFill>
                  <a:srgbClr val="213763"/>
                </a:solidFill>
                <a:latin typeface="Verdana" panose="020B0604030504040204" pitchFamily="34" charset="0"/>
                <a:ea typeface="Verdana" panose="020B0604030504040204" pitchFamily="34" charset="0"/>
                <a:cs typeface="Times New Roman" panose="02020603050405020304" pitchFamily="18" charset="0"/>
              </a:rPr>
            </a:br>
            <a:r>
              <a:rPr lang="en-GB" b="1" dirty="0">
                <a:solidFill>
                  <a:srgbClr val="213763"/>
                </a:solidFill>
                <a:latin typeface="Verdana" panose="020B0604030504040204" pitchFamily="34" charset="0"/>
                <a:ea typeface="Verdana" panose="020B0604030504040204" pitchFamily="34" charset="0"/>
                <a:cs typeface="Times New Roman" panose="02020603050405020304" pitchFamily="18" charset="0"/>
              </a:rPr>
              <a:t>#</a:t>
            </a:r>
            <a:r>
              <a:rPr lang="en-GB" b="1" dirty="0" err="1">
                <a:solidFill>
                  <a:srgbClr val="213763"/>
                </a:solidFill>
                <a:latin typeface="Verdana" panose="020B0604030504040204" pitchFamily="34" charset="0"/>
                <a:ea typeface="Verdana" panose="020B0604030504040204" pitchFamily="34" charset="0"/>
                <a:cs typeface="Times New Roman" panose="02020603050405020304" pitchFamily="18" charset="0"/>
              </a:rPr>
              <a:t>CelebrateVaccines</a:t>
            </a:r>
            <a:r>
              <a:rPr lang="en-GB" dirty="0">
                <a:solidFill>
                  <a:srgbClr val="213763"/>
                </a:solidFill>
                <a:latin typeface="Calibri" panose="020F0502020204030204" pitchFamily="34" charset="0"/>
                <a:ea typeface="MS Mincho" panose="02020609040205080304" pitchFamily="49" charset="-128"/>
                <a:cs typeface="Times New Roman" panose="02020603050405020304" pitchFamily="18" charset="0"/>
              </a:rPr>
              <a:t> </a:t>
            </a:r>
          </a:p>
          <a:p>
            <a:pPr algn="r"/>
            <a:r>
              <a:rPr lang="en-GB" b="1" dirty="0">
                <a:solidFill>
                  <a:srgbClr val="F37518"/>
                </a:solidFill>
                <a:latin typeface="Verdana" panose="020B0604030504040204" pitchFamily="34" charset="0"/>
                <a:ea typeface="Verdana" panose="020B0604030504040204" pitchFamily="34" charset="0"/>
                <a:cs typeface="Times New Roman" panose="02020603050405020304" pitchFamily="18" charset="0"/>
              </a:rPr>
              <a:t>Learn more</a:t>
            </a:r>
            <a:br>
              <a:rPr lang="en-GB" dirty="0">
                <a:solidFill>
                  <a:srgbClr val="213763"/>
                </a:solidFill>
                <a:latin typeface="Verdana" panose="020B0604030504040204" pitchFamily="34" charset="0"/>
                <a:ea typeface="Verdana" panose="020B0604030504040204" pitchFamily="34" charset="0"/>
                <a:cs typeface="Times New Roman" panose="02020603050405020304" pitchFamily="18" charset="0"/>
              </a:rPr>
            </a:br>
            <a:r>
              <a:rPr lang="en-GB" dirty="0">
                <a:solidFill>
                  <a:srgbClr val="213763"/>
                </a:solidFill>
                <a:latin typeface="Verdana" panose="020B0604030504040204" pitchFamily="34" charset="0"/>
                <a:ea typeface="Verdana" panose="020B060403050404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immunology.org</a:t>
            </a:r>
            <a:endParaRPr lang="en-GB" dirty="0">
              <a:solidFill>
                <a:srgbClr val="213763"/>
              </a:solidFill>
              <a:latin typeface="Verdana" panose="020B0604030504040204" pitchFamily="34" charset="0"/>
              <a:ea typeface="Verdana" panose="020B0604030504040204" pitchFamily="34" charset="0"/>
              <a:cs typeface="Times New Roman" panose="02020603050405020304" pitchFamily="18" charset="0"/>
            </a:endParaRPr>
          </a:p>
          <a:p>
            <a:pPr algn="r"/>
            <a:r>
              <a:rPr lang="en-GB" dirty="0">
                <a:solidFill>
                  <a:srgbClr val="213763"/>
                </a:solidFill>
                <a:latin typeface="Verdana" panose="020B0604030504040204" pitchFamily="34" charset="0"/>
                <a:ea typeface="Verdana" panose="020B0604030504040204" pitchFamily="34" charset="0"/>
                <a:cs typeface="Times New Roman" panose="02020603050405020304" pitchFamily="18" charset="0"/>
              </a:rPr>
              <a:t>[insert your web link here]</a:t>
            </a:r>
            <a:endParaRPr lang="en-US" dirty="0">
              <a:solidFill>
                <a:srgbClr val="213763"/>
              </a:solidFill>
              <a:latin typeface="Verdana" panose="020B0604030504040204" pitchFamily="34" charset="0"/>
              <a:ea typeface="Verdana" panose="020B060403050404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descr="A picture containing person, man, looking, food&#10;&#10;Description automatically generated">
            <a:extLst>
              <a:ext uri="{FF2B5EF4-FFF2-40B4-BE49-F238E27FC236}">
                <a16:creationId xmlns:a16="http://schemas.microsoft.com/office/drawing/2014/main" id="{0191EC21-D4D8-4F69-B0B2-9820056B4D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75" y="0"/>
            <a:ext cx="771525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112;p8" descr="To understand how vaccines work, it helps to look first at how the immune system works. This short animation explains how vaccines enable the body to make the right sort of antibodies to fight a particular disease. Thanks to Salem Almujri at King Khalid University for the Arabic translation." title="How do vaccines work?">
            <a:hlinkClick r:id="rId5"/>
            <a:extLst>
              <a:ext uri="{FF2B5EF4-FFF2-40B4-BE49-F238E27FC236}">
                <a16:creationId xmlns:a16="http://schemas.microsoft.com/office/drawing/2014/main" id="{9B79E01C-5540-4D8B-A7BB-DF1F3DA8374C}"/>
              </a:ext>
            </a:extLst>
          </p:cNvPr>
          <p:cNvPicPr preferRelativeResize="0"/>
          <p:nvPr/>
        </p:nvPicPr>
        <p:blipFill rotWithShape="1">
          <a:blip r:embed="rId6">
            <a:alphaModFix/>
          </a:blip>
          <a:srcRect/>
          <a:stretch/>
        </p:blipFill>
        <p:spPr>
          <a:xfrm>
            <a:off x="231728" y="904875"/>
            <a:ext cx="6089246" cy="4035618"/>
          </a:xfrm>
          <a:prstGeom prst="rect">
            <a:avLst/>
          </a:prstGeom>
          <a:noFill/>
          <a:ln>
            <a:noFill/>
          </a:ln>
        </p:spPr>
      </p:pic>
      <p:sp>
        <p:nvSpPr>
          <p:cNvPr id="10" name="TextBox 9">
            <a:extLst>
              <a:ext uri="{FF2B5EF4-FFF2-40B4-BE49-F238E27FC236}">
                <a16:creationId xmlns:a16="http://schemas.microsoft.com/office/drawing/2014/main" id="{4735BAC6-D4C9-4BCC-9908-0126311DC119}"/>
              </a:ext>
            </a:extLst>
          </p:cNvPr>
          <p:cNvSpPr txBox="1"/>
          <p:nvPr/>
        </p:nvSpPr>
        <p:spPr>
          <a:xfrm>
            <a:off x="95249" y="66675"/>
            <a:ext cx="9048749" cy="830997"/>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How do vaccines work?</a:t>
            </a:r>
          </a:p>
        </p:txBody>
      </p:sp>
      <p:pic>
        <p:nvPicPr>
          <p:cNvPr id="11" name="Picture 10" descr="A close up of a sign&#10;&#10;Description automatically generated">
            <a:hlinkClick r:id="rId5"/>
            <a:extLst>
              <a:ext uri="{FF2B5EF4-FFF2-40B4-BE49-F238E27FC236}">
                <a16:creationId xmlns:a16="http://schemas.microsoft.com/office/drawing/2014/main" id="{DA2A3D76-CA3B-4C54-8053-18FBAD691767}"/>
              </a:ext>
            </a:extLst>
          </p:cNvPr>
          <p:cNvPicPr>
            <a:picLocks noChangeAspect="1"/>
          </p:cNvPicPr>
          <p:nvPr/>
        </p:nvPicPr>
        <p:blipFill>
          <a:blip r:embed="rId7"/>
          <a:stretch>
            <a:fillRect/>
          </a:stretch>
        </p:blipFill>
        <p:spPr>
          <a:xfrm>
            <a:off x="2813015" y="2456299"/>
            <a:ext cx="926672" cy="932769"/>
          </a:xfrm>
          <a:prstGeom prst="rect">
            <a:avLst/>
          </a:prstGeom>
        </p:spPr>
      </p:pic>
    </p:spTree>
    <p:extLst>
      <p:ext uri="{BB962C8B-B14F-4D97-AF65-F5344CB8AC3E}">
        <p14:creationId xmlns:p14="http://schemas.microsoft.com/office/powerpoint/2010/main" val="322334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66" name="Google Shape;166;p12">
            <a:hlinkClick r:id="rId3"/>
          </p:cNvPr>
          <p:cNvSpPr/>
          <p:nvPr/>
        </p:nvSpPr>
        <p:spPr>
          <a:xfrm>
            <a:off x="933571" y="1692600"/>
            <a:ext cx="75300" cy="84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2"/>
          <p:cNvSpPr txBox="1"/>
          <p:nvPr/>
        </p:nvSpPr>
        <p:spPr>
          <a:xfrm>
            <a:off x="6778499" y="4338258"/>
            <a:ext cx="1380631" cy="549600"/>
          </a:xfrm>
          <a:prstGeom prst="rect">
            <a:avLst/>
          </a:prstGeom>
          <a:noFill/>
          <a:ln>
            <a:noFill/>
          </a:ln>
        </p:spPr>
        <p:txBody>
          <a:bodyPr spcFirstLastPara="1" wrap="square" lIns="91425" tIns="91425" rIns="91425" bIns="91425" anchor="t" anchorCtr="0">
            <a:noAutofit/>
          </a:bodyPr>
          <a:lstStyle/>
          <a:p>
            <a:pPr lvl="0">
              <a:buSzPts val="1400"/>
            </a:pPr>
            <a:r>
              <a:rPr lang="en-GB" dirty="0">
                <a:solidFill>
                  <a:srgbClr val="213763"/>
                </a:solidFill>
                <a:latin typeface="DIN-MediumAlternate" pitchFamily="50" charset="0"/>
                <a:ea typeface="Verdana" panose="020B0604030504040204" pitchFamily="34" charset="0"/>
              </a:rPr>
              <a:t>Weak or dead virus particle</a:t>
            </a:r>
            <a:endParaRPr sz="1400" b="0" i="0" u="none" strike="noStrike" cap="none" dirty="0">
              <a:solidFill>
                <a:srgbClr val="000000"/>
              </a:solidFill>
              <a:latin typeface="Arial"/>
              <a:ea typeface="Arial"/>
              <a:cs typeface="Arial"/>
              <a:sym typeface="Arial"/>
            </a:endParaRPr>
          </a:p>
        </p:txBody>
      </p:sp>
      <p:sp>
        <p:nvSpPr>
          <p:cNvPr id="24" name="TextBox 23">
            <a:extLst>
              <a:ext uri="{FF2B5EF4-FFF2-40B4-BE49-F238E27FC236}">
                <a16:creationId xmlns:a16="http://schemas.microsoft.com/office/drawing/2014/main" id="{4E0808D9-CDAF-4AE8-B58E-7A6207931336}"/>
              </a:ext>
            </a:extLst>
          </p:cNvPr>
          <p:cNvSpPr txBox="1"/>
          <p:nvPr/>
        </p:nvSpPr>
        <p:spPr>
          <a:xfrm>
            <a:off x="317547" y="518117"/>
            <a:ext cx="2534754" cy="400110"/>
          </a:xfrm>
          <a:prstGeom prst="rect">
            <a:avLst/>
          </a:prstGeom>
          <a:noFill/>
        </p:spPr>
        <p:txBody>
          <a:bodyPr wrap="square" rtlCol="0" anchor="ctr" anchorCtr="0">
            <a:spAutoFit/>
          </a:bodyPr>
          <a:lstStyle/>
          <a:p>
            <a:r>
              <a:rPr lang="en-US" sz="2000" dirty="0">
                <a:solidFill>
                  <a:srgbClr val="002060"/>
                </a:solidFill>
                <a:latin typeface="DIN-MediumAlternate" pitchFamily="50" charset="0"/>
                <a:ea typeface="Verdana" panose="020B0604030504040204" pitchFamily="34" charset="0"/>
              </a:rPr>
              <a:t>PERSON 1: </a:t>
            </a:r>
            <a:r>
              <a:rPr lang="en-US" sz="2000" b="1" dirty="0">
                <a:solidFill>
                  <a:srgbClr val="002060"/>
                </a:solidFill>
                <a:latin typeface="DIN-MediumAlternate" pitchFamily="50" charset="0"/>
                <a:ea typeface="Verdana" panose="020B0604030504040204" pitchFamily="34" charset="0"/>
              </a:rPr>
              <a:t>VIRUS</a:t>
            </a:r>
          </a:p>
        </p:txBody>
      </p:sp>
      <p:sp>
        <p:nvSpPr>
          <p:cNvPr id="25" name="TextBox 24">
            <a:extLst>
              <a:ext uri="{FF2B5EF4-FFF2-40B4-BE49-F238E27FC236}">
                <a16:creationId xmlns:a16="http://schemas.microsoft.com/office/drawing/2014/main" id="{1B8ACD75-6BA7-4D12-92C0-4DEB08011C2E}"/>
              </a:ext>
            </a:extLst>
          </p:cNvPr>
          <p:cNvSpPr txBox="1"/>
          <p:nvPr/>
        </p:nvSpPr>
        <p:spPr>
          <a:xfrm>
            <a:off x="3424450" y="518117"/>
            <a:ext cx="5148052" cy="400110"/>
          </a:xfrm>
          <a:prstGeom prst="rect">
            <a:avLst/>
          </a:prstGeom>
          <a:noFill/>
        </p:spPr>
        <p:txBody>
          <a:bodyPr wrap="square" rtlCol="0" anchor="ctr" anchorCtr="0">
            <a:spAutoFit/>
          </a:bodyPr>
          <a:lstStyle/>
          <a:p>
            <a:r>
              <a:rPr lang="en-US" sz="2000" dirty="0">
                <a:solidFill>
                  <a:srgbClr val="002060"/>
                </a:solidFill>
                <a:latin typeface="DIN-MediumAlternate" pitchFamily="50" charset="0"/>
                <a:ea typeface="Verdana" panose="020B0604030504040204" pitchFamily="34" charset="0"/>
              </a:rPr>
              <a:t>PERSON 2: </a:t>
            </a:r>
            <a:r>
              <a:rPr lang="en-US" sz="2000" b="1" dirty="0">
                <a:solidFill>
                  <a:srgbClr val="002060"/>
                </a:solidFill>
                <a:latin typeface="DIN-MediumAlternate" pitchFamily="50" charset="0"/>
                <a:ea typeface="Verdana" panose="020B0604030504040204" pitchFamily="34" charset="0"/>
              </a:rPr>
              <a:t>IMMUNE SYSTEM</a:t>
            </a:r>
          </a:p>
        </p:txBody>
      </p:sp>
      <p:cxnSp>
        <p:nvCxnSpPr>
          <p:cNvPr id="26" name="Straight Connector 25">
            <a:extLst>
              <a:ext uri="{FF2B5EF4-FFF2-40B4-BE49-F238E27FC236}">
                <a16:creationId xmlns:a16="http://schemas.microsoft.com/office/drawing/2014/main" id="{475511EB-980A-4B3F-A773-4D90C21781B5}"/>
              </a:ext>
            </a:extLst>
          </p:cNvPr>
          <p:cNvCxnSpPr>
            <a:cxnSpLocks/>
          </p:cNvCxnSpPr>
          <p:nvPr/>
        </p:nvCxnSpPr>
        <p:spPr>
          <a:xfrm>
            <a:off x="3090429" y="6553"/>
            <a:ext cx="0" cy="5143500"/>
          </a:xfrm>
          <a:prstGeom prst="line">
            <a:avLst/>
          </a:prstGeom>
          <a:ln w="28575">
            <a:solidFill>
              <a:srgbClr val="F37518"/>
            </a:solidFill>
          </a:ln>
        </p:spPr>
        <p:style>
          <a:lnRef idx="1">
            <a:schemeClr val="accent1"/>
          </a:lnRef>
          <a:fillRef idx="0">
            <a:schemeClr val="accent1"/>
          </a:fillRef>
          <a:effectRef idx="0">
            <a:schemeClr val="accent1"/>
          </a:effectRef>
          <a:fontRef idx="minor">
            <a:schemeClr val="tx1"/>
          </a:fontRef>
        </p:style>
      </p:cxnSp>
      <p:pic>
        <p:nvPicPr>
          <p:cNvPr id="27" name="Picture 26" descr="A close up of a logo&#10;&#10;Description automatically generated">
            <a:extLst>
              <a:ext uri="{FF2B5EF4-FFF2-40B4-BE49-F238E27FC236}">
                <a16:creationId xmlns:a16="http://schemas.microsoft.com/office/drawing/2014/main" id="{AC3452A6-D2B6-47DE-9EEB-01D9091430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392" y="911300"/>
            <a:ext cx="1300360" cy="1300360"/>
          </a:xfrm>
          <a:prstGeom prst="rect">
            <a:avLst/>
          </a:prstGeom>
        </p:spPr>
      </p:pic>
      <p:grpSp>
        <p:nvGrpSpPr>
          <p:cNvPr id="28" name="Group 27">
            <a:extLst>
              <a:ext uri="{FF2B5EF4-FFF2-40B4-BE49-F238E27FC236}">
                <a16:creationId xmlns:a16="http://schemas.microsoft.com/office/drawing/2014/main" id="{4B6E0856-ECDE-42AA-A62D-C25D77930264}"/>
              </a:ext>
            </a:extLst>
          </p:cNvPr>
          <p:cNvGrpSpPr/>
          <p:nvPr/>
        </p:nvGrpSpPr>
        <p:grpSpPr>
          <a:xfrm>
            <a:off x="155094" y="3276600"/>
            <a:ext cx="1943179" cy="1464697"/>
            <a:chOff x="523599" y="3215412"/>
            <a:chExt cx="1943179" cy="1464697"/>
          </a:xfrm>
        </p:grpSpPr>
        <p:pic>
          <p:nvPicPr>
            <p:cNvPr id="29" name="Picture 28" descr="A close up of a logo&#10;&#10;Description automatically generated">
              <a:extLst>
                <a:ext uri="{FF2B5EF4-FFF2-40B4-BE49-F238E27FC236}">
                  <a16:creationId xmlns:a16="http://schemas.microsoft.com/office/drawing/2014/main" id="{B63C35AB-04B0-44C1-B8D0-CC34A76FCE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064422">
              <a:off x="2025539" y="3812291"/>
              <a:ext cx="354952" cy="354952"/>
            </a:xfrm>
            <a:prstGeom prst="rect">
              <a:avLst/>
            </a:prstGeom>
          </p:spPr>
        </p:pic>
        <p:pic>
          <p:nvPicPr>
            <p:cNvPr id="30" name="Picture 29" descr="A close up of a logo&#10;&#10;Description automatically generated">
              <a:extLst>
                <a:ext uri="{FF2B5EF4-FFF2-40B4-BE49-F238E27FC236}">
                  <a16:creationId xmlns:a16="http://schemas.microsoft.com/office/drawing/2014/main" id="{14F53B46-560B-42BC-A64A-F73D177E67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064422">
              <a:off x="1694049" y="3970141"/>
              <a:ext cx="354952" cy="354952"/>
            </a:xfrm>
            <a:prstGeom prst="rect">
              <a:avLst/>
            </a:prstGeom>
          </p:spPr>
        </p:pic>
        <p:pic>
          <p:nvPicPr>
            <p:cNvPr id="31" name="Picture 30" descr="A close up of a logo&#10;&#10;Description automatically generated">
              <a:extLst>
                <a:ext uri="{FF2B5EF4-FFF2-40B4-BE49-F238E27FC236}">
                  <a16:creationId xmlns:a16="http://schemas.microsoft.com/office/drawing/2014/main" id="{A24055DE-F98F-4D38-97F2-5EB034187F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822744">
              <a:off x="1605758" y="3664173"/>
              <a:ext cx="354952" cy="354952"/>
            </a:xfrm>
            <a:prstGeom prst="rect">
              <a:avLst/>
            </a:prstGeom>
          </p:spPr>
        </p:pic>
        <p:pic>
          <p:nvPicPr>
            <p:cNvPr id="32" name="Graphic 31" descr="Scissors">
              <a:extLst>
                <a:ext uri="{FF2B5EF4-FFF2-40B4-BE49-F238E27FC236}">
                  <a16:creationId xmlns:a16="http://schemas.microsoft.com/office/drawing/2014/main" id="{D6BAC94A-02C9-4093-9F6B-B9291991CB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723128">
              <a:off x="523599" y="3215412"/>
              <a:ext cx="1123619" cy="1123619"/>
            </a:xfrm>
            <a:prstGeom prst="rect">
              <a:avLst/>
            </a:prstGeom>
          </p:spPr>
        </p:pic>
        <p:pic>
          <p:nvPicPr>
            <p:cNvPr id="33" name="Picture 32">
              <a:extLst>
                <a:ext uri="{FF2B5EF4-FFF2-40B4-BE49-F238E27FC236}">
                  <a16:creationId xmlns:a16="http://schemas.microsoft.com/office/drawing/2014/main" id="{1B41EC82-3CFF-4A1F-B9D3-82D7ECD4C02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6826009">
              <a:off x="2170649" y="4383980"/>
              <a:ext cx="296539" cy="295719"/>
            </a:xfrm>
            <a:prstGeom prst="rect">
              <a:avLst/>
            </a:prstGeom>
          </p:spPr>
        </p:pic>
        <p:pic>
          <p:nvPicPr>
            <p:cNvPr id="34" name="Picture 33">
              <a:extLst>
                <a:ext uri="{FF2B5EF4-FFF2-40B4-BE49-F238E27FC236}">
                  <a16:creationId xmlns:a16="http://schemas.microsoft.com/office/drawing/2014/main" id="{8682DFF3-10D4-476F-8FF8-FDA119DFEA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6826009">
              <a:off x="1637524" y="4286773"/>
              <a:ext cx="296539" cy="295719"/>
            </a:xfrm>
            <a:prstGeom prst="rect">
              <a:avLst/>
            </a:prstGeom>
          </p:spPr>
        </p:pic>
      </p:grpSp>
      <p:cxnSp>
        <p:nvCxnSpPr>
          <p:cNvPr id="35" name="Straight Arrow Connector 34">
            <a:extLst>
              <a:ext uri="{FF2B5EF4-FFF2-40B4-BE49-F238E27FC236}">
                <a16:creationId xmlns:a16="http://schemas.microsoft.com/office/drawing/2014/main" id="{4CAD0B3C-FD3A-4878-9E76-75F4D92B1520}"/>
              </a:ext>
            </a:extLst>
          </p:cNvPr>
          <p:cNvCxnSpPr>
            <a:cxnSpLocks/>
          </p:cNvCxnSpPr>
          <p:nvPr/>
        </p:nvCxnSpPr>
        <p:spPr>
          <a:xfrm>
            <a:off x="1313551" y="2343771"/>
            <a:ext cx="0" cy="865909"/>
          </a:xfrm>
          <a:prstGeom prst="straightConnector1">
            <a:avLst/>
          </a:prstGeom>
          <a:ln w="28575">
            <a:solidFill>
              <a:srgbClr val="F37518"/>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2CEE793-D02D-4BDD-86E5-5E971193A0C3}"/>
              </a:ext>
            </a:extLst>
          </p:cNvPr>
          <p:cNvGrpSpPr/>
          <p:nvPr/>
        </p:nvGrpSpPr>
        <p:grpSpPr>
          <a:xfrm>
            <a:off x="3324500" y="919436"/>
            <a:ext cx="1715527" cy="1715527"/>
            <a:chOff x="4751897" y="1333136"/>
            <a:chExt cx="1715527" cy="1715527"/>
          </a:xfrm>
        </p:grpSpPr>
        <p:pic>
          <p:nvPicPr>
            <p:cNvPr id="37" name="Picture 36" descr="A close up of a logo&#10;&#10;Description automatically generated">
              <a:extLst>
                <a:ext uri="{FF2B5EF4-FFF2-40B4-BE49-F238E27FC236}">
                  <a16:creationId xmlns:a16="http://schemas.microsoft.com/office/drawing/2014/main" id="{4E3551C7-D120-40BE-A2D3-30A8ACD0E8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822744">
              <a:off x="5438622" y="1964428"/>
              <a:ext cx="354952" cy="354952"/>
            </a:xfrm>
            <a:prstGeom prst="rect">
              <a:avLst/>
            </a:prstGeom>
          </p:spPr>
        </p:pic>
        <p:pic>
          <p:nvPicPr>
            <p:cNvPr id="38" name="Picture 37" descr="A close up of a logo&#10;&#10;Description automatically generated">
              <a:extLst>
                <a:ext uri="{FF2B5EF4-FFF2-40B4-BE49-F238E27FC236}">
                  <a16:creationId xmlns:a16="http://schemas.microsoft.com/office/drawing/2014/main" id="{9E721718-6785-4BD3-9174-DA43D0FE1C9A}"/>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3064422">
              <a:off x="5826188" y="1986829"/>
              <a:ext cx="354952" cy="354952"/>
            </a:xfrm>
            <a:prstGeom prst="rect">
              <a:avLst/>
            </a:prstGeom>
          </p:spPr>
        </p:pic>
        <p:pic>
          <p:nvPicPr>
            <p:cNvPr id="39" name="Picture 38" descr="A close up of a logo&#10;&#10;Description automatically generated">
              <a:extLst>
                <a:ext uri="{FF2B5EF4-FFF2-40B4-BE49-F238E27FC236}">
                  <a16:creationId xmlns:a16="http://schemas.microsoft.com/office/drawing/2014/main" id="{5E81FD56-5353-438C-A774-80A777EDE4A9}"/>
                </a:ext>
              </a:extLst>
            </p:cNvPr>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3064422">
              <a:off x="5576609" y="2250805"/>
              <a:ext cx="354952" cy="354952"/>
            </a:xfrm>
            <a:prstGeom prst="rect">
              <a:avLst/>
            </a:prstGeom>
          </p:spPr>
        </p:pic>
        <p:pic>
          <p:nvPicPr>
            <p:cNvPr id="40" name="Picture 39" descr="A close up of a logo&#10;&#10;Description automatically generated">
              <a:extLst>
                <a:ext uri="{FF2B5EF4-FFF2-40B4-BE49-F238E27FC236}">
                  <a16:creationId xmlns:a16="http://schemas.microsoft.com/office/drawing/2014/main" id="{C7C370A8-CDA2-455E-9043-AA0ED7AC10FD}"/>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5822744">
              <a:off x="5737897" y="1680861"/>
              <a:ext cx="354952" cy="354952"/>
            </a:xfrm>
            <a:prstGeom prst="rect">
              <a:avLst/>
            </a:prstGeom>
          </p:spPr>
        </p:pic>
        <p:pic>
          <p:nvPicPr>
            <p:cNvPr id="41" name="Picture 40">
              <a:extLst>
                <a:ext uri="{FF2B5EF4-FFF2-40B4-BE49-F238E27FC236}">
                  <a16:creationId xmlns:a16="http://schemas.microsoft.com/office/drawing/2014/main" id="{34B573BE-C518-4301-8C22-329439A130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508411">
              <a:off x="5494427" y="1714702"/>
              <a:ext cx="252591" cy="251892"/>
            </a:xfrm>
            <a:prstGeom prst="rect">
              <a:avLst/>
            </a:prstGeom>
          </p:spPr>
        </p:pic>
        <p:pic>
          <p:nvPicPr>
            <p:cNvPr id="42" name="Graphic 41" descr="Magnifying glass">
              <a:extLst>
                <a:ext uri="{FF2B5EF4-FFF2-40B4-BE49-F238E27FC236}">
                  <a16:creationId xmlns:a16="http://schemas.microsoft.com/office/drawing/2014/main" id="{198BF779-8C9D-4D16-B606-4695166CBE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4751897" y="1333136"/>
              <a:ext cx="1715527" cy="1715527"/>
            </a:xfrm>
            <a:prstGeom prst="rect">
              <a:avLst/>
            </a:prstGeom>
          </p:spPr>
        </p:pic>
      </p:grpSp>
      <p:cxnSp>
        <p:nvCxnSpPr>
          <p:cNvPr id="43" name="Straight Arrow Connector 42">
            <a:extLst>
              <a:ext uri="{FF2B5EF4-FFF2-40B4-BE49-F238E27FC236}">
                <a16:creationId xmlns:a16="http://schemas.microsoft.com/office/drawing/2014/main" id="{915F7728-69DE-4277-8021-4FED03E64A7C}"/>
              </a:ext>
            </a:extLst>
          </p:cNvPr>
          <p:cNvCxnSpPr>
            <a:cxnSpLocks/>
          </p:cNvCxnSpPr>
          <p:nvPr/>
        </p:nvCxnSpPr>
        <p:spPr>
          <a:xfrm rot="16200000">
            <a:off x="5485857" y="1172065"/>
            <a:ext cx="0" cy="865909"/>
          </a:xfrm>
          <a:prstGeom prst="straightConnector1">
            <a:avLst/>
          </a:prstGeom>
          <a:ln w="28575">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68EF7D90-411B-4C9A-A5EC-2D74F64377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7944888">
            <a:off x="6087057" y="1241353"/>
            <a:ext cx="789971" cy="787787"/>
          </a:xfrm>
          <a:prstGeom prst="rect">
            <a:avLst/>
          </a:prstGeom>
        </p:spPr>
      </p:pic>
      <p:pic>
        <p:nvPicPr>
          <p:cNvPr id="45" name="Picture 44">
            <a:extLst>
              <a:ext uri="{FF2B5EF4-FFF2-40B4-BE49-F238E27FC236}">
                <a16:creationId xmlns:a16="http://schemas.microsoft.com/office/drawing/2014/main" id="{7467B525-C5D5-474D-B5AD-AE9C521655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508411">
            <a:off x="6648717" y="1210091"/>
            <a:ext cx="794528" cy="792330"/>
          </a:xfrm>
          <a:prstGeom prst="rect">
            <a:avLst/>
          </a:prstGeom>
        </p:spPr>
      </p:pic>
      <p:sp>
        <p:nvSpPr>
          <p:cNvPr id="46" name="Oval 45">
            <a:extLst>
              <a:ext uri="{FF2B5EF4-FFF2-40B4-BE49-F238E27FC236}">
                <a16:creationId xmlns:a16="http://schemas.microsoft.com/office/drawing/2014/main" id="{901E01C9-89D0-4306-9A54-BD6FE3ECDBD9}"/>
              </a:ext>
            </a:extLst>
          </p:cNvPr>
          <p:cNvSpPr/>
          <p:nvPr/>
        </p:nvSpPr>
        <p:spPr>
          <a:xfrm>
            <a:off x="6461963" y="1624743"/>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a:extLst>
              <a:ext uri="{FF2B5EF4-FFF2-40B4-BE49-F238E27FC236}">
                <a16:creationId xmlns:a16="http://schemas.microsoft.com/office/drawing/2014/main" id="{1A0DC6F3-D6BC-4645-B6BC-9CEF5875747A}"/>
              </a:ext>
            </a:extLst>
          </p:cNvPr>
          <p:cNvCxnSpPr>
            <a:cxnSpLocks/>
          </p:cNvCxnSpPr>
          <p:nvPr/>
        </p:nvCxnSpPr>
        <p:spPr>
          <a:xfrm>
            <a:off x="7468815" y="1738558"/>
            <a:ext cx="455243" cy="896405"/>
          </a:xfrm>
          <a:prstGeom prst="straightConnector1">
            <a:avLst/>
          </a:prstGeom>
          <a:ln w="28575">
            <a:solidFill>
              <a:srgbClr val="F37518"/>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BD726A9-2924-4ACA-A13B-EFDDBD2A0E26}"/>
              </a:ext>
            </a:extLst>
          </p:cNvPr>
          <p:cNvGrpSpPr/>
          <p:nvPr/>
        </p:nvGrpSpPr>
        <p:grpSpPr>
          <a:xfrm>
            <a:off x="6482042" y="2811831"/>
            <a:ext cx="1783172" cy="1079224"/>
            <a:chOff x="6965227" y="2643798"/>
            <a:chExt cx="1355096" cy="820141"/>
          </a:xfrm>
        </p:grpSpPr>
        <p:grpSp>
          <p:nvGrpSpPr>
            <p:cNvPr id="50" name="Group 49">
              <a:extLst>
                <a:ext uri="{FF2B5EF4-FFF2-40B4-BE49-F238E27FC236}">
                  <a16:creationId xmlns:a16="http://schemas.microsoft.com/office/drawing/2014/main" id="{E8BC6852-365A-4E52-B3F1-1A8D5438A696}"/>
                </a:ext>
              </a:extLst>
            </p:cNvPr>
            <p:cNvGrpSpPr/>
            <p:nvPr/>
          </p:nvGrpSpPr>
          <p:grpSpPr>
            <a:xfrm rot="21308849">
              <a:off x="6965227" y="2643798"/>
              <a:ext cx="1355096" cy="820141"/>
              <a:chOff x="4873653" y="3686203"/>
              <a:chExt cx="1355096" cy="820141"/>
            </a:xfrm>
          </p:grpSpPr>
          <p:pic>
            <p:nvPicPr>
              <p:cNvPr id="51" name="Picture 50">
                <a:extLst>
                  <a:ext uri="{FF2B5EF4-FFF2-40B4-BE49-F238E27FC236}">
                    <a16:creationId xmlns:a16="http://schemas.microsoft.com/office/drawing/2014/main" id="{64F0051D-2F64-432E-B983-22B9CDBCBD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7944888">
                <a:off x="4872561" y="3717465"/>
                <a:ext cx="789971" cy="787787"/>
              </a:xfrm>
              <a:prstGeom prst="rect">
                <a:avLst/>
              </a:prstGeom>
            </p:spPr>
          </p:pic>
          <p:pic>
            <p:nvPicPr>
              <p:cNvPr id="52" name="Picture 51">
                <a:extLst>
                  <a:ext uri="{FF2B5EF4-FFF2-40B4-BE49-F238E27FC236}">
                    <a16:creationId xmlns:a16="http://schemas.microsoft.com/office/drawing/2014/main" id="{245ED900-3BF0-4D40-81B1-249290D92B1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508411">
                <a:off x="5434221" y="3686203"/>
                <a:ext cx="794528" cy="792330"/>
              </a:xfrm>
              <a:prstGeom prst="rect">
                <a:avLst/>
              </a:prstGeom>
            </p:spPr>
          </p:pic>
          <p:sp>
            <p:nvSpPr>
              <p:cNvPr id="53" name="Oval 52">
                <a:extLst>
                  <a:ext uri="{FF2B5EF4-FFF2-40B4-BE49-F238E27FC236}">
                    <a16:creationId xmlns:a16="http://schemas.microsoft.com/office/drawing/2014/main" id="{49D30963-0B7E-4F53-A718-5B4CE09D9EDB}"/>
                  </a:ext>
                </a:extLst>
              </p:cNvPr>
              <p:cNvSpPr/>
              <p:nvPr/>
            </p:nvSpPr>
            <p:spPr>
              <a:xfrm>
                <a:off x="5247467" y="4100855"/>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99AD1306-089A-49C9-95C5-D48DEF2C6F88}"/>
                </a:ext>
              </a:extLst>
            </p:cNvPr>
            <p:cNvSpPr/>
            <p:nvPr/>
          </p:nvSpPr>
          <p:spPr>
            <a:xfrm rot="6401528">
              <a:off x="7891634" y="2924395"/>
              <a:ext cx="147467" cy="149819"/>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grpSp>
      <p:cxnSp>
        <p:nvCxnSpPr>
          <p:cNvPr id="178" name="Google Shape;178;p12"/>
          <p:cNvCxnSpPr>
            <a:cxnSpLocks/>
          </p:cNvCxnSpPr>
          <p:nvPr/>
        </p:nvCxnSpPr>
        <p:spPr>
          <a:xfrm flipH="1" flipV="1">
            <a:off x="7864283" y="3378709"/>
            <a:ext cx="355037" cy="861630"/>
          </a:xfrm>
          <a:prstGeom prst="straightConnector1">
            <a:avLst/>
          </a:prstGeom>
          <a:noFill/>
          <a:ln w="19050" cap="flat" cmpd="sng">
            <a:solidFill>
              <a:schemeClr val="dk2"/>
            </a:solidFill>
            <a:prstDash val="solid"/>
            <a:round/>
            <a:headEnd type="none" w="sm" len="sm"/>
            <a:tailEnd type="triangle" w="med" len="med"/>
          </a:ln>
        </p:spPr>
      </p:cxnSp>
      <p:cxnSp>
        <p:nvCxnSpPr>
          <p:cNvPr id="58" name="Google Shape;178;p12">
            <a:extLst>
              <a:ext uri="{FF2B5EF4-FFF2-40B4-BE49-F238E27FC236}">
                <a16:creationId xmlns:a16="http://schemas.microsoft.com/office/drawing/2014/main" id="{9684A81E-3198-4936-B63C-6C4D3D24CA47}"/>
              </a:ext>
            </a:extLst>
          </p:cNvPr>
          <p:cNvCxnSpPr>
            <a:cxnSpLocks/>
          </p:cNvCxnSpPr>
          <p:nvPr/>
        </p:nvCxnSpPr>
        <p:spPr>
          <a:xfrm flipH="1" flipV="1">
            <a:off x="7187633" y="3556539"/>
            <a:ext cx="371438" cy="879638"/>
          </a:xfrm>
          <a:prstGeom prst="straightConnector1">
            <a:avLst/>
          </a:prstGeom>
          <a:noFill/>
          <a:ln w="19050" cap="flat" cmpd="sng">
            <a:solidFill>
              <a:schemeClr val="bg1">
                <a:lumMod val="75000"/>
              </a:schemeClr>
            </a:solidFill>
            <a:prstDash val="solid"/>
            <a:round/>
            <a:headEnd type="none" w="sm" len="sm"/>
            <a:tailEnd type="triangle" w="med" len="med"/>
          </a:ln>
        </p:spPr>
      </p:cxnSp>
      <p:cxnSp>
        <p:nvCxnSpPr>
          <p:cNvPr id="60" name="Straight Arrow Connector 59">
            <a:extLst>
              <a:ext uri="{FF2B5EF4-FFF2-40B4-BE49-F238E27FC236}">
                <a16:creationId xmlns:a16="http://schemas.microsoft.com/office/drawing/2014/main" id="{E8F455C6-7AC7-47EA-B88A-DFF9DA289559}"/>
              </a:ext>
            </a:extLst>
          </p:cNvPr>
          <p:cNvCxnSpPr>
            <a:cxnSpLocks/>
          </p:cNvCxnSpPr>
          <p:nvPr/>
        </p:nvCxnSpPr>
        <p:spPr>
          <a:xfrm rot="5400000" flipH="1">
            <a:off x="6049571" y="3018870"/>
            <a:ext cx="0" cy="865909"/>
          </a:xfrm>
          <a:prstGeom prst="straightConnector1">
            <a:avLst/>
          </a:prstGeom>
          <a:ln w="28575">
            <a:solidFill>
              <a:srgbClr val="F37518"/>
            </a:solidFill>
            <a:tailEnd type="triangle"/>
          </a:ln>
        </p:spPr>
        <p:style>
          <a:lnRef idx="1">
            <a:schemeClr val="accent1"/>
          </a:lnRef>
          <a:fillRef idx="0">
            <a:schemeClr val="accent1"/>
          </a:fillRef>
          <a:effectRef idx="0">
            <a:schemeClr val="accent1"/>
          </a:effectRef>
          <a:fontRef idx="minor">
            <a:schemeClr val="tx1"/>
          </a:fontRef>
        </p:style>
      </p:cxnSp>
      <p:pic>
        <p:nvPicPr>
          <p:cNvPr id="62" name="Graphic 61" descr="Scissors">
            <a:extLst>
              <a:ext uri="{FF2B5EF4-FFF2-40B4-BE49-F238E27FC236}">
                <a16:creationId xmlns:a16="http://schemas.microsoft.com/office/drawing/2014/main" id="{E37E0526-8BC5-4958-A592-EAB1ADE922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268764">
            <a:off x="4500700" y="2983887"/>
            <a:ext cx="1123619" cy="1123619"/>
          </a:xfrm>
          <a:prstGeom prst="rect">
            <a:avLst/>
          </a:prstGeom>
        </p:spPr>
      </p:pic>
      <p:pic>
        <p:nvPicPr>
          <p:cNvPr id="63" name="Picture 62">
            <a:extLst>
              <a:ext uri="{FF2B5EF4-FFF2-40B4-BE49-F238E27FC236}">
                <a16:creationId xmlns:a16="http://schemas.microsoft.com/office/drawing/2014/main" id="{AFC793BB-8A6D-416D-96E0-5E151CF955A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644316">
            <a:off x="4050277" y="3634847"/>
            <a:ext cx="304927" cy="304083"/>
          </a:xfrm>
          <a:prstGeom prst="rect">
            <a:avLst/>
          </a:prstGeom>
        </p:spPr>
      </p:pic>
      <p:pic>
        <p:nvPicPr>
          <p:cNvPr id="64" name="Picture 63">
            <a:extLst>
              <a:ext uri="{FF2B5EF4-FFF2-40B4-BE49-F238E27FC236}">
                <a16:creationId xmlns:a16="http://schemas.microsoft.com/office/drawing/2014/main" id="{3B2AE380-5B82-4DA4-9817-E3E6EE1695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558113">
            <a:off x="3676847" y="3387829"/>
            <a:ext cx="304927" cy="304083"/>
          </a:xfrm>
          <a:prstGeom prst="rect">
            <a:avLst/>
          </a:prstGeom>
        </p:spPr>
      </p:pic>
      <p:pic>
        <p:nvPicPr>
          <p:cNvPr id="65" name="Picture 64">
            <a:extLst>
              <a:ext uri="{FF2B5EF4-FFF2-40B4-BE49-F238E27FC236}">
                <a16:creationId xmlns:a16="http://schemas.microsoft.com/office/drawing/2014/main" id="{779FC88A-7C7D-4E4C-B74D-E6CCD1C63B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539892">
            <a:off x="4037831" y="3222534"/>
            <a:ext cx="304927" cy="304083"/>
          </a:xfrm>
          <a:prstGeom prst="rect">
            <a:avLst/>
          </a:prstGeom>
        </p:spPr>
      </p:pic>
      <p:pic>
        <p:nvPicPr>
          <p:cNvPr id="66" name="Picture 65">
            <a:extLst>
              <a:ext uri="{FF2B5EF4-FFF2-40B4-BE49-F238E27FC236}">
                <a16:creationId xmlns:a16="http://schemas.microsoft.com/office/drawing/2014/main" id="{2E34A104-86B1-4998-B0CA-E5D9DA1E472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354987">
            <a:off x="3728940" y="3002501"/>
            <a:ext cx="304927" cy="304083"/>
          </a:xfrm>
          <a:prstGeom prst="rect">
            <a:avLst/>
          </a:prstGeom>
        </p:spPr>
      </p:pic>
      <p:pic>
        <p:nvPicPr>
          <p:cNvPr id="67" name="Picture 66">
            <a:extLst>
              <a:ext uri="{FF2B5EF4-FFF2-40B4-BE49-F238E27FC236}">
                <a16:creationId xmlns:a16="http://schemas.microsoft.com/office/drawing/2014/main" id="{F5DD2DDA-71F1-4AF4-9759-D4DC2E21F9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19082">
            <a:off x="3636814" y="3784370"/>
            <a:ext cx="304927" cy="304083"/>
          </a:xfrm>
          <a:prstGeom prst="rect">
            <a:avLst/>
          </a:prstGeom>
        </p:spPr>
      </p:pic>
      <p:sp>
        <p:nvSpPr>
          <p:cNvPr id="72" name="Google Shape;175;p12">
            <a:extLst>
              <a:ext uri="{FF2B5EF4-FFF2-40B4-BE49-F238E27FC236}">
                <a16:creationId xmlns:a16="http://schemas.microsoft.com/office/drawing/2014/main" id="{87124F78-9655-4FD3-9704-825C072533F7}"/>
              </a:ext>
            </a:extLst>
          </p:cNvPr>
          <p:cNvSpPr txBox="1"/>
          <p:nvPr/>
        </p:nvSpPr>
        <p:spPr>
          <a:xfrm>
            <a:off x="8013742" y="4141506"/>
            <a:ext cx="1571100" cy="549600"/>
          </a:xfrm>
          <a:prstGeom prst="rect">
            <a:avLst/>
          </a:prstGeom>
          <a:noFill/>
          <a:ln>
            <a:noFill/>
          </a:ln>
        </p:spPr>
        <p:txBody>
          <a:bodyPr spcFirstLastPara="1" wrap="square" lIns="91425" tIns="91425" rIns="91425" bIns="91425" anchor="t" anchorCtr="0">
            <a:noAutofit/>
          </a:bodyPr>
          <a:lstStyle/>
          <a:p>
            <a:pPr lvl="0">
              <a:buSzPts val="1400"/>
            </a:pPr>
            <a:r>
              <a:rPr lang="en-GB" dirty="0">
                <a:solidFill>
                  <a:srgbClr val="213763"/>
                </a:solidFill>
                <a:latin typeface="DIN-MediumAlternate" pitchFamily="50" charset="0"/>
                <a:ea typeface="Verdana" panose="020B0604030504040204" pitchFamily="34" charset="0"/>
              </a:rPr>
              <a:t>Antibody</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35BAC6-D4C9-4BCC-9908-0126311DC119}"/>
              </a:ext>
            </a:extLst>
          </p:cNvPr>
          <p:cNvSpPr txBox="1"/>
          <p:nvPr/>
        </p:nvSpPr>
        <p:spPr>
          <a:xfrm>
            <a:off x="95250" y="66675"/>
            <a:ext cx="7240122" cy="830997"/>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Reflect</a:t>
            </a:r>
          </a:p>
        </p:txBody>
      </p:sp>
      <p:sp>
        <p:nvSpPr>
          <p:cNvPr id="9" name="TextBox 8">
            <a:extLst>
              <a:ext uri="{FF2B5EF4-FFF2-40B4-BE49-F238E27FC236}">
                <a16:creationId xmlns:a16="http://schemas.microsoft.com/office/drawing/2014/main" id="{0E55315D-0224-4E2C-A5EE-ED603C8F94FF}"/>
              </a:ext>
            </a:extLst>
          </p:cNvPr>
          <p:cNvSpPr txBox="1"/>
          <p:nvPr/>
        </p:nvSpPr>
        <p:spPr>
          <a:xfrm>
            <a:off x="178676" y="904875"/>
            <a:ext cx="7784222" cy="2862322"/>
          </a:xfrm>
          <a:prstGeom prst="rect">
            <a:avLst/>
          </a:prstGeom>
          <a:noFill/>
        </p:spPr>
        <p:txBody>
          <a:bodyPr wrap="square" rtlCol="0" anchor="ctr" anchorCtr="0">
            <a:spAutoFit/>
          </a:bodyPr>
          <a:lstStyle/>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What happened?</a:t>
            </a:r>
          </a:p>
          <a:p>
            <a:pPr marL="342900" indent="-342900">
              <a:buClr>
                <a:srgbClr val="213763"/>
              </a:buClr>
              <a:buFont typeface="DIN-MediumAlternate" pitchFamily="50" charset="0"/>
              <a:buChar char="&gt;"/>
            </a:pPr>
            <a:endParaRPr lang="en-GB" sz="2000" dirty="0">
              <a:solidFill>
                <a:srgbClr val="213763"/>
              </a:solidFill>
              <a:latin typeface="DIN-MediumAlternate" pitchFamily="50" charset="0"/>
              <a:ea typeface="Verdana" panose="020B0604030504040204" pitchFamily="34" charset="0"/>
            </a:endParaRPr>
          </a:p>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How was the game different this time? Why?</a:t>
            </a:r>
          </a:p>
          <a:p>
            <a:pPr marL="342900" indent="-342900">
              <a:buClr>
                <a:srgbClr val="213763"/>
              </a:buClr>
              <a:buFont typeface="DIN-MediumAlternate" pitchFamily="50" charset="0"/>
              <a:buChar char="&gt;"/>
            </a:pPr>
            <a:endParaRPr lang="en-GB" sz="2000" dirty="0">
              <a:solidFill>
                <a:srgbClr val="213763"/>
              </a:solidFill>
              <a:latin typeface="DIN-MediumAlternate" pitchFamily="50" charset="0"/>
              <a:ea typeface="Verdana" panose="020B0604030504040204" pitchFamily="34" charset="0"/>
            </a:endParaRPr>
          </a:p>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Did the </a:t>
            </a:r>
            <a:r>
              <a:rPr lang="en-GB" sz="2000" b="1" dirty="0">
                <a:solidFill>
                  <a:srgbClr val="F37518"/>
                </a:solidFill>
                <a:latin typeface="DIN-MediumAlternate" pitchFamily="50" charset="0"/>
                <a:ea typeface="Verdana" panose="020B0604030504040204" pitchFamily="34" charset="0"/>
              </a:rPr>
              <a:t>immune system </a:t>
            </a:r>
            <a:r>
              <a:rPr lang="en-GB" sz="2000" dirty="0">
                <a:solidFill>
                  <a:srgbClr val="213763"/>
                </a:solidFill>
                <a:latin typeface="DIN-MediumAlternate" pitchFamily="50" charset="0"/>
                <a:ea typeface="Verdana" panose="020B0604030504040204" pitchFamily="34" charset="0"/>
              </a:rPr>
              <a:t>get rid of the </a:t>
            </a:r>
            <a:r>
              <a:rPr lang="en-GB" sz="2000" b="1" dirty="0">
                <a:solidFill>
                  <a:srgbClr val="F37518"/>
                </a:solidFill>
                <a:latin typeface="DIN-MediumAlternate" pitchFamily="50" charset="0"/>
                <a:ea typeface="Verdana" panose="020B0604030504040204" pitchFamily="34" charset="0"/>
              </a:rPr>
              <a:t>virus</a:t>
            </a:r>
            <a:r>
              <a:rPr lang="en-GB" sz="2000" dirty="0">
                <a:solidFill>
                  <a:srgbClr val="213763"/>
                </a:solidFill>
                <a:latin typeface="DIN-MediumAlternate" pitchFamily="50" charset="0"/>
                <a:ea typeface="Verdana" panose="020B0604030504040204" pitchFamily="34" charset="0"/>
              </a:rPr>
              <a:t>? </a:t>
            </a:r>
          </a:p>
          <a:p>
            <a:pPr marL="342900" indent="-342900">
              <a:buClr>
                <a:srgbClr val="213763"/>
              </a:buClr>
              <a:buFont typeface="DIN-MediumAlternate" pitchFamily="50" charset="0"/>
              <a:buChar char="&gt;"/>
            </a:pPr>
            <a:endParaRPr lang="en-GB" sz="2000" dirty="0">
              <a:solidFill>
                <a:srgbClr val="213763"/>
              </a:solidFill>
              <a:latin typeface="DIN-MediumAlternate" pitchFamily="50" charset="0"/>
              <a:ea typeface="Verdana" panose="020B0604030504040204" pitchFamily="34" charset="0"/>
            </a:endParaRPr>
          </a:p>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What do you think would happen if this person got infected with the virus again? Why? </a:t>
            </a:r>
          </a:p>
          <a:p>
            <a:r>
              <a:rPr lang="en-US" sz="2000" dirty="0">
                <a:solidFill>
                  <a:srgbClr val="213763"/>
                </a:solidFill>
                <a:latin typeface="DIN-MediumAlternate" pitchFamily="50" charset="0"/>
                <a:ea typeface="Verdana" panose="020B0604030504040204" pitchFamily="34" charset="0"/>
              </a:rPr>
              <a:t> </a:t>
            </a:r>
          </a:p>
        </p:txBody>
      </p:sp>
    </p:spTree>
    <p:extLst>
      <p:ext uri="{BB962C8B-B14F-4D97-AF65-F5344CB8AC3E}">
        <p14:creationId xmlns:p14="http://schemas.microsoft.com/office/powerpoint/2010/main" val="119398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Picture 3" descr="A picture containing screenshot&#10;&#10;Description automatically generated">
            <a:extLst>
              <a:ext uri="{FF2B5EF4-FFF2-40B4-BE49-F238E27FC236}">
                <a16:creationId xmlns:a16="http://schemas.microsoft.com/office/drawing/2014/main" id="{97309112-0038-4D37-9745-DEFE641450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4107" y="0"/>
            <a:ext cx="3975785"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7" name="TextBox 6">
            <a:extLst>
              <a:ext uri="{FF2B5EF4-FFF2-40B4-BE49-F238E27FC236}">
                <a16:creationId xmlns:a16="http://schemas.microsoft.com/office/drawing/2014/main" id="{AD17EA6A-3918-437F-90C4-111905D45582}"/>
              </a:ext>
            </a:extLst>
          </p:cNvPr>
          <p:cNvSpPr txBox="1"/>
          <p:nvPr/>
        </p:nvSpPr>
        <p:spPr>
          <a:xfrm>
            <a:off x="95249" y="66675"/>
            <a:ext cx="9048749" cy="830997"/>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Quiz! </a:t>
            </a:r>
          </a:p>
        </p:txBody>
      </p:sp>
      <p:pic>
        <p:nvPicPr>
          <p:cNvPr id="11" name="Graphic 10" descr="Head with gears">
            <a:extLst>
              <a:ext uri="{FF2B5EF4-FFF2-40B4-BE49-F238E27FC236}">
                <a16:creationId xmlns:a16="http://schemas.microsoft.com/office/drawing/2014/main" id="{D2EDE9DA-B40A-40FB-9F0E-EC9ED0121E1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00200" y="247723"/>
            <a:ext cx="523875" cy="523875"/>
          </a:xfrm>
          <a:prstGeom prst="rect">
            <a:avLst/>
          </a:prstGeom>
        </p:spPr>
      </p:pic>
      <p:sp>
        <p:nvSpPr>
          <p:cNvPr id="14" name="TextBox 13">
            <a:extLst>
              <a:ext uri="{FF2B5EF4-FFF2-40B4-BE49-F238E27FC236}">
                <a16:creationId xmlns:a16="http://schemas.microsoft.com/office/drawing/2014/main" id="{36B3B883-8164-4677-850B-BDAA417701F1}"/>
              </a:ext>
            </a:extLst>
          </p:cNvPr>
          <p:cNvSpPr txBox="1"/>
          <p:nvPr/>
        </p:nvSpPr>
        <p:spPr>
          <a:xfrm>
            <a:off x="189845" y="897672"/>
            <a:ext cx="7762873" cy="3600986"/>
          </a:xfrm>
          <a:prstGeom prst="rect">
            <a:avLst/>
          </a:prstGeom>
          <a:noFill/>
        </p:spPr>
        <p:txBody>
          <a:bodyPr wrap="square" rtlCol="0" anchor="ctr" anchorCtr="0">
            <a:spAutoFit/>
          </a:bodyPr>
          <a:lstStyle/>
          <a:p>
            <a:pPr marL="342900" lvl="2" indent="-342900">
              <a:buClr>
                <a:srgbClr val="213763"/>
              </a:buClr>
              <a:buFont typeface="DIN-MediumAlternate" pitchFamily="50" charset="0"/>
              <a:buChar char="Q"/>
            </a:pPr>
            <a:r>
              <a:rPr lang="en-GB" sz="1800" dirty="0">
                <a:solidFill>
                  <a:srgbClr val="213763"/>
                </a:solidFill>
                <a:latin typeface="DIN-MediumAlternate" pitchFamily="50" charset="0"/>
                <a:ea typeface="Verdana" panose="020B0604030504040204" pitchFamily="34" charset="0"/>
              </a:rPr>
              <a:t>Can you name three kinds of germs?</a:t>
            </a:r>
          </a:p>
          <a:p>
            <a:pPr marL="342900" lvl="2" indent="-342900">
              <a:buClr>
                <a:srgbClr val="F37518"/>
              </a:buClr>
              <a:buFont typeface="DIN-MediumAlternate" pitchFamily="50" charset="0"/>
              <a:buChar char="A"/>
            </a:pPr>
            <a:r>
              <a:rPr lang="en-GB" sz="1800" dirty="0">
                <a:solidFill>
                  <a:srgbClr val="F37518"/>
                </a:solidFill>
                <a:latin typeface="DIN-MediumAlternate" pitchFamily="50" charset="0"/>
                <a:ea typeface="Amatic SC"/>
                <a:cs typeface="Amatic SC"/>
                <a:sym typeface="Amatic SC"/>
              </a:rPr>
              <a:t>Bacteria, viruses, parasites</a:t>
            </a:r>
            <a:endParaRPr lang="en-GB" sz="1800" dirty="0">
              <a:solidFill>
                <a:srgbClr val="F37518"/>
              </a:solidFill>
              <a:latin typeface="DIN-MediumAlternate" pitchFamily="50" charset="0"/>
              <a:ea typeface="Verdana" panose="020B0604030504040204" pitchFamily="34" charset="0"/>
            </a:endParaRPr>
          </a:p>
          <a:p>
            <a:pPr marL="342900" lvl="2" indent="-342900">
              <a:spcBef>
                <a:spcPts val="900"/>
              </a:spcBef>
              <a:buClr>
                <a:srgbClr val="213763"/>
              </a:buClr>
              <a:buFont typeface="DIN-MediumAlternate" pitchFamily="50" charset="0"/>
              <a:buChar char="Q"/>
            </a:pPr>
            <a:r>
              <a:rPr lang="en-GB" sz="1800" dirty="0">
                <a:solidFill>
                  <a:srgbClr val="213763"/>
                </a:solidFill>
                <a:latin typeface="DIN-MediumAlternate" pitchFamily="50" charset="0"/>
                <a:ea typeface="Verdana" panose="020B0604030504040204" pitchFamily="34" charset="0"/>
              </a:rPr>
              <a:t>What does a vaccine contain?</a:t>
            </a:r>
          </a:p>
          <a:p>
            <a:pPr marL="342900" lvl="2" indent="-342900">
              <a:buClr>
                <a:srgbClr val="F37518"/>
              </a:buClr>
              <a:buFont typeface="DIN-MediumAlternate" pitchFamily="50" charset="0"/>
              <a:buChar char="A"/>
            </a:pPr>
            <a:r>
              <a:rPr lang="en-GB" sz="1800" dirty="0">
                <a:solidFill>
                  <a:srgbClr val="F37518"/>
                </a:solidFill>
                <a:latin typeface="DIN-MediumAlternate" pitchFamily="50" charset="0"/>
                <a:ea typeface="Verdana" panose="020B0604030504040204" pitchFamily="34" charset="0"/>
              </a:rPr>
              <a:t>Dead or weakened virus particles</a:t>
            </a:r>
            <a:endParaRPr lang="en-GB" sz="1800" dirty="0">
              <a:solidFill>
                <a:srgbClr val="213763"/>
              </a:solidFill>
              <a:latin typeface="DIN-MediumAlternate" pitchFamily="50" charset="0"/>
              <a:ea typeface="Verdana" panose="020B0604030504040204" pitchFamily="34" charset="0"/>
            </a:endParaRPr>
          </a:p>
          <a:p>
            <a:pPr marL="342900" lvl="2" indent="-342900">
              <a:spcBef>
                <a:spcPts val="900"/>
              </a:spcBef>
              <a:buClr>
                <a:srgbClr val="213763"/>
              </a:buClr>
              <a:buFont typeface="DIN-MediumAlternate" pitchFamily="50" charset="0"/>
              <a:buChar char="Q"/>
            </a:pPr>
            <a:r>
              <a:rPr lang="en-GB" sz="1800" dirty="0">
                <a:solidFill>
                  <a:srgbClr val="213763"/>
                </a:solidFill>
                <a:latin typeface="DIN-MediumAlternate" pitchFamily="50" charset="0"/>
                <a:ea typeface="Verdana" panose="020B0604030504040204" pitchFamily="34" charset="0"/>
              </a:rPr>
              <a:t>What type of germ does a vaccine protect you against? </a:t>
            </a:r>
          </a:p>
          <a:p>
            <a:pPr marL="342900" lvl="2" indent="-342900">
              <a:buClr>
                <a:srgbClr val="F37518"/>
              </a:buClr>
              <a:buFont typeface="DIN-MediumAlternate" pitchFamily="50" charset="0"/>
              <a:buChar char="A"/>
            </a:pPr>
            <a:r>
              <a:rPr lang="en-GB" sz="1800" dirty="0">
                <a:solidFill>
                  <a:srgbClr val="F37518"/>
                </a:solidFill>
                <a:latin typeface="DIN-MediumAlternate" pitchFamily="50" charset="0"/>
                <a:ea typeface="Verdana" panose="020B0604030504040204" pitchFamily="34" charset="0"/>
              </a:rPr>
              <a:t>Most vaccines protect us from viral infections (viruses), some protect us from bacterial infections</a:t>
            </a:r>
          </a:p>
          <a:p>
            <a:pPr marL="342900" lvl="2" indent="-342900">
              <a:spcBef>
                <a:spcPts val="900"/>
              </a:spcBef>
              <a:buClr>
                <a:srgbClr val="213763"/>
              </a:buClr>
              <a:buFont typeface="DIN-MediumAlternate" pitchFamily="50" charset="0"/>
              <a:buChar char="Q"/>
            </a:pPr>
            <a:r>
              <a:rPr lang="en-GB" sz="1800" dirty="0">
                <a:solidFill>
                  <a:srgbClr val="213763"/>
                </a:solidFill>
                <a:latin typeface="DIN-MediumAlternate" pitchFamily="50" charset="0"/>
                <a:ea typeface="Verdana" panose="020B0604030504040204" pitchFamily="34" charset="0"/>
              </a:rPr>
              <a:t>What is it called when your body already knows how to fight a virus? </a:t>
            </a:r>
          </a:p>
          <a:p>
            <a:pPr marL="342900" lvl="2" indent="-342900">
              <a:buClr>
                <a:srgbClr val="F37518"/>
              </a:buClr>
              <a:buFont typeface="DIN-MediumAlternate" pitchFamily="50" charset="0"/>
              <a:buChar char="A"/>
            </a:pPr>
            <a:r>
              <a:rPr lang="en-GB" sz="1800" dirty="0">
                <a:solidFill>
                  <a:srgbClr val="F37518"/>
                </a:solidFill>
                <a:latin typeface="DIN-MediumAlternate" pitchFamily="50" charset="0"/>
                <a:ea typeface="Verdana" panose="020B0604030504040204" pitchFamily="34" charset="0"/>
              </a:rPr>
              <a:t>Immunity</a:t>
            </a:r>
          </a:p>
          <a:p>
            <a:pPr marL="342900" lvl="2" indent="-342900">
              <a:spcBef>
                <a:spcPts val="900"/>
              </a:spcBef>
              <a:buClr>
                <a:srgbClr val="213763"/>
              </a:buClr>
              <a:buFont typeface="DIN-MediumAlternate" pitchFamily="50" charset="0"/>
              <a:buChar char="Q"/>
            </a:pPr>
            <a:r>
              <a:rPr lang="en-GB" sz="1800" dirty="0">
                <a:solidFill>
                  <a:srgbClr val="213763"/>
                </a:solidFill>
                <a:latin typeface="DIN-MediumAlternate" pitchFamily="50" charset="0"/>
                <a:ea typeface="Verdana" panose="020B0604030504040204" pitchFamily="34" charset="0"/>
              </a:rPr>
              <a:t>What does your body produce to fight viruses?</a:t>
            </a:r>
          </a:p>
          <a:p>
            <a:pPr marL="342900" lvl="2" indent="-342900">
              <a:buClr>
                <a:srgbClr val="F37518"/>
              </a:buClr>
              <a:buFont typeface="DIN-MediumAlternate" pitchFamily="50" charset="0"/>
              <a:buChar char="A"/>
            </a:pPr>
            <a:r>
              <a:rPr lang="en-GB" sz="1800" dirty="0">
                <a:solidFill>
                  <a:srgbClr val="F37518"/>
                </a:solidFill>
                <a:latin typeface="DIN-MediumAlternate" pitchFamily="50" charset="0"/>
                <a:ea typeface="Verdana" panose="020B0604030504040204" pitchFamily="34" charset="0"/>
              </a:rPr>
              <a:t>Antibodies</a:t>
            </a:r>
          </a:p>
        </p:txBody>
      </p:sp>
      <p:pic>
        <p:nvPicPr>
          <p:cNvPr id="8" name="Picture 7">
            <a:extLst>
              <a:ext uri="{FF2B5EF4-FFF2-40B4-BE49-F238E27FC236}">
                <a16:creationId xmlns:a16="http://schemas.microsoft.com/office/drawing/2014/main" id="{A829EC01-95D5-4E6C-BE31-5FFBFA43BF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9" name="Picture 8">
            <a:extLst>
              <a:ext uri="{FF2B5EF4-FFF2-40B4-BE49-F238E27FC236}">
                <a16:creationId xmlns:a16="http://schemas.microsoft.com/office/drawing/2014/main" id="{9F41310A-9D25-4FD9-8CAE-09697FB922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 name="Flowchart: Document 9">
            <a:extLst>
              <a:ext uri="{FF2B5EF4-FFF2-40B4-BE49-F238E27FC236}">
                <a16:creationId xmlns:a16="http://schemas.microsoft.com/office/drawing/2014/main" id="{37B52498-5583-48C8-9B27-08B84D495C76}"/>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pic>
        <p:nvPicPr>
          <p:cNvPr id="3" name="Picture 2" descr="A close up of a logo&#10;&#10;Description automatically generated">
            <a:extLst>
              <a:ext uri="{FF2B5EF4-FFF2-40B4-BE49-F238E27FC236}">
                <a16:creationId xmlns:a16="http://schemas.microsoft.com/office/drawing/2014/main" id="{64A44644-2417-4543-B3D4-3EE66FBBDE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62" y="479150"/>
            <a:ext cx="1286735" cy="1332089"/>
          </a:xfrm>
          <a:prstGeom prst="rect">
            <a:avLst/>
          </a:prstGeom>
          <a:ln>
            <a:noFill/>
          </a:ln>
        </p:spPr>
      </p:pic>
      <p:pic>
        <p:nvPicPr>
          <p:cNvPr id="13" name="Picture 12">
            <a:extLst>
              <a:ext uri="{FF2B5EF4-FFF2-40B4-BE49-F238E27FC236}">
                <a16:creationId xmlns:a16="http://schemas.microsoft.com/office/drawing/2014/main" id="{110CC61F-DCF9-47C2-B44D-31B190ED77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8765" y="438217"/>
            <a:ext cx="1816653" cy="1362490"/>
          </a:xfrm>
          <a:prstGeom prst="rect">
            <a:avLst/>
          </a:prstGeom>
        </p:spPr>
      </p:pic>
      <p:sp>
        <p:nvSpPr>
          <p:cNvPr id="47" name="TextBox 46">
            <a:extLst>
              <a:ext uri="{FF2B5EF4-FFF2-40B4-BE49-F238E27FC236}">
                <a16:creationId xmlns:a16="http://schemas.microsoft.com/office/drawing/2014/main" id="{5BCF068B-82BA-447B-8943-437995954ABF}"/>
              </a:ext>
            </a:extLst>
          </p:cNvPr>
          <p:cNvSpPr txBox="1"/>
          <p:nvPr/>
        </p:nvSpPr>
        <p:spPr>
          <a:xfrm>
            <a:off x="613161" y="1800707"/>
            <a:ext cx="1286736" cy="707886"/>
          </a:xfrm>
          <a:prstGeom prst="rect">
            <a:avLst/>
          </a:prstGeom>
          <a:noFill/>
        </p:spPr>
        <p:txBody>
          <a:bodyPr wrap="square" rtlCol="0">
            <a:spAutoFit/>
          </a:bodyPr>
          <a:lstStyle/>
          <a:p>
            <a:pPr algn="ctr"/>
            <a:r>
              <a:rPr lang="en-US" sz="2000" dirty="0">
                <a:solidFill>
                  <a:srgbClr val="F37518"/>
                </a:solidFill>
                <a:latin typeface="DIN-MediumAlternate" pitchFamily="50" charset="0"/>
                <a:ea typeface="Verdana" panose="020B0604030504040204" pitchFamily="34" charset="0"/>
              </a:rPr>
              <a:t>immune </a:t>
            </a:r>
            <a:br>
              <a:rPr lang="en-US" sz="2000" dirty="0">
                <a:solidFill>
                  <a:srgbClr val="F37518"/>
                </a:solidFill>
                <a:latin typeface="DIN-MediumAlternate" pitchFamily="50" charset="0"/>
                <a:ea typeface="Verdana" panose="020B0604030504040204" pitchFamily="34" charset="0"/>
              </a:rPr>
            </a:br>
            <a:r>
              <a:rPr lang="en-US" sz="2000" dirty="0">
                <a:solidFill>
                  <a:srgbClr val="F37518"/>
                </a:solidFill>
                <a:latin typeface="DIN-MediumAlternate" pitchFamily="50" charset="0"/>
                <a:ea typeface="Verdana" panose="020B0604030504040204" pitchFamily="34" charset="0"/>
              </a:rPr>
              <a:t>system</a:t>
            </a:r>
          </a:p>
        </p:txBody>
      </p:sp>
      <p:sp>
        <p:nvSpPr>
          <p:cNvPr id="48" name="TextBox 47">
            <a:extLst>
              <a:ext uri="{FF2B5EF4-FFF2-40B4-BE49-F238E27FC236}">
                <a16:creationId xmlns:a16="http://schemas.microsoft.com/office/drawing/2014/main" id="{44DBCEC1-AAF7-4A51-9DC7-6C48E01C8AB3}"/>
              </a:ext>
            </a:extLst>
          </p:cNvPr>
          <p:cNvSpPr txBox="1"/>
          <p:nvPr/>
        </p:nvSpPr>
        <p:spPr>
          <a:xfrm>
            <a:off x="2930867" y="1792426"/>
            <a:ext cx="1658191" cy="738664"/>
          </a:xfrm>
          <a:prstGeom prst="rect">
            <a:avLst/>
          </a:prstGeom>
          <a:noFill/>
        </p:spPr>
        <p:txBody>
          <a:bodyPr wrap="square" rtlCol="0">
            <a:spAutoFit/>
          </a:bodyPr>
          <a:lstStyle/>
          <a:p>
            <a:pPr algn="ctr"/>
            <a:r>
              <a:rPr lang="en-US" sz="2000" dirty="0">
                <a:solidFill>
                  <a:srgbClr val="F37518"/>
                </a:solidFill>
                <a:latin typeface="DIN-MediumAlternate" pitchFamily="50" charset="0"/>
                <a:ea typeface="Verdana" panose="020B0604030504040204" pitchFamily="34" charset="0"/>
              </a:rPr>
              <a:t>pathogens</a:t>
            </a:r>
          </a:p>
          <a:p>
            <a:pPr algn="ctr">
              <a:buClr>
                <a:srgbClr val="213763"/>
              </a:buClr>
            </a:pPr>
            <a:r>
              <a:rPr lang="en-US" sz="1100" dirty="0">
                <a:solidFill>
                  <a:srgbClr val="F37518"/>
                </a:solidFill>
                <a:latin typeface="DIN-MediumAlternate" pitchFamily="50" charset="0"/>
                <a:ea typeface="Verdana" panose="020B0604030504040204" pitchFamily="34" charset="0"/>
              </a:rPr>
              <a:t>viruses, bacteria, parasites</a:t>
            </a:r>
          </a:p>
        </p:txBody>
      </p:sp>
      <p:sp>
        <p:nvSpPr>
          <p:cNvPr id="49" name="TextBox 48">
            <a:extLst>
              <a:ext uri="{FF2B5EF4-FFF2-40B4-BE49-F238E27FC236}">
                <a16:creationId xmlns:a16="http://schemas.microsoft.com/office/drawing/2014/main" id="{A180B3FD-7C92-4516-A190-5B29C8D7E6DB}"/>
              </a:ext>
            </a:extLst>
          </p:cNvPr>
          <p:cNvSpPr txBox="1"/>
          <p:nvPr/>
        </p:nvSpPr>
        <p:spPr>
          <a:xfrm>
            <a:off x="5398765" y="1788720"/>
            <a:ext cx="1816653" cy="707886"/>
          </a:xfrm>
          <a:prstGeom prst="rect">
            <a:avLst/>
          </a:prstGeom>
          <a:noFill/>
        </p:spPr>
        <p:txBody>
          <a:bodyPr wrap="square" rtlCol="0">
            <a:spAutoFit/>
          </a:bodyPr>
          <a:lstStyle/>
          <a:p>
            <a:pPr algn="ctr"/>
            <a:r>
              <a:rPr lang="en-US" sz="2000" dirty="0">
                <a:solidFill>
                  <a:srgbClr val="F37518"/>
                </a:solidFill>
                <a:latin typeface="DIN-MediumAlternate" pitchFamily="50" charset="0"/>
                <a:ea typeface="Verdana" panose="020B0604030504040204" pitchFamily="34" charset="0"/>
              </a:rPr>
              <a:t>white</a:t>
            </a:r>
            <a:br>
              <a:rPr lang="en-US" sz="2000" dirty="0">
                <a:solidFill>
                  <a:srgbClr val="F37518"/>
                </a:solidFill>
                <a:latin typeface="DIN-MediumAlternate" pitchFamily="50" charset="0"/>
                <a:ea typeface="Verdana" panose="020B0604030504040204" pitchFamily="34" charset="0"/>
              </a:rPr>
            </a:br>
            <a:r>
              <a:rPr lang="en-US" sz="2000" dirty="0">
                <a:solidFill>
                  <a:srgbClr val="F37518"/>
                </a:solidFill>
                <a:latin typeface="DIN-MediumAlternate" pitchFamily="50" charset="0"/>
                <a:ea typeface="Verdana" panose="020B0604030504040204" pitchFamily="34" charset="0"/>
              </a:rPr>
              <a:t>blood cells</a:t>
            </a:r>
          </a:p>
        </p:txBody>
      </p:sp>
      <p:sp>
        <p:nvSpPr>
          <p:cNvPr id="51" name="TextBox 50">
            <a:extLst>
              <a:ext uri="{FF2B5EF4-FFF2-40B4-BE49-F238E27FC236}">
                <a16:creationId xmlns:a16="http://schemas.microsoft.com/office/drawing/2014/main" id="{2E3EE9EC-50B6-4552-B1A3-6AA11650B82D}"/>
              </a:ext>
            </a:extLst>
          </p:cNvPr>
          <p:cNvSpPr txBox="1"/>
          <p:nvPr/>
        </p:nvSpPr>
        <p:spPr>
          <a:xfrm>
            <a:off x="1498790" y="4522970"/>
            <a:ext cx="1602740" cy="400110"/>
          </a:xfrm>
          <a:prstGeom prst="rect">
            <a:avLst/>
          </a:prstGeom>
          <a:noFill/>
        </p:spPr>
        <p:txBody>
          <a:bodyPr wrap="square" rtlCol="0">
            <a:spAutoFit/>
          </a:bodyPr>
          <a:lstStyle/>
          <a:p>
            <a:pPr algn="r"/>
            <a:r>
              <a:rPr lang="en-US" sz="2000" dirty="0">
                <a:solidFill>
                  <a:srgbClr val="F37518"/>
                </a:solidFill>
                <a:latin typeface="DIN-MediumAlternate" pitchFamily="50" charset="0"/>
                <a:ea typeface="Verdana" panose="020B0604030504040204" pitchFamily="34" charset="0"/>
              </a:rPr>
              <a:t>antibodies</a:t>
            </a:r>
          </a:p>
        </p:txBody>
      </p:sp>
      <p:sp>
        <p:nvSpPr>
          <p:cNvPr id="52" name="TextBox 51">
            <a:extLst>
              <a:ext uri="{FF2B5EF4-FFF2-40B4-BE49-F238E27FC236}">
                <a16:creationId xmlns:a16="http://schemas.microsoft.com/office/drawing/2014/main" id="{EC5C259E-0BE9-4319-8A94-C5072361F375}"/>
              </a:ext>
            </a:extLst>
          </p:cNvPr>
          <p:cNvSpPr txBox="1"/>
          <p:nvPr/>
        </p:nvSpPr>
        <p:spPr>
          <a:xfrm>
            <a:off x="3270776" y="4511005"/>
            <a:ext cx="2734574" cy="400110"/>
          </a:xfrm>
          <a:prstGeom prst="rect">
            <a:avLst/>
          </a:prstGeom>
          <a:noFill/>
        </p:spPr>
        <p:txBody>
          <a:bodyPr wrap="square" rtlCol="0">
            <a:spAutoFit/>
          </a:bodyPr>
          <a:lstStyle/>
          <a:p>
            <a:pPr algn="r"/>
            <a:r>
              <a:rPr lang="en-US" sz="2000" dirty="0">
                <a:solidFill>
                  <a:srgbClr val="F37518"/>
                </a:solidFill>
                <a:latin typeface="DIN-MediumAlternate" pitchFamily="50" charset="0"/>
                <a:ea typeface="Verdana" panose="020B0604030504040204" pitchFamily="34" charset="0"/>
              </a:rPr>
              <a:t>immunity</a:t>
            </a:r>
          </a:p>
        </p:txBody>
      </p:sp>
      <p:pic>
        <p:nvPicPr>
          <p:cNvPr id="9" name="Picture 8" descr="A picture containing woman, young, ball, water&#10;&#10;Description automatically generated">
            <a:extLst>
              <a:ext uri="{FF2B5EF4-FFF2-40B4-BE49-F238E27FC236}">
                <a16:creationId xmlns:a16="http://schemas.microsoft.com/office/drawing/2014/main" id="{C60C2ECE-42CC-4CA3-8687-0E033F7BC5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95644" y="2573007"/>
            <a:ext cx="2599951" cy="1949963"/>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toy&#10;&#10;Description automatically generated">
            <a:extLst>
              <a:ext uri="{FF2B5EF4-FFF2-40B4-BE49-F238E27FC236}">
                <a16:creationId xmlns:a16="http://schemas.microsoft.com/office/drawing/2014/main" id="{ECF24AFB-3CCD-4953-BF19-A1E1310ADBE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98790" y="2740872"/>
            <a:ext cx="1782098" cy="1782098"/>
          </a:xfrm>
          <a:prstGeom prst="rect">
            <a:avLst/>
          </a:prstGeom>
        </p:spPr>
      </p:pic>
      <p:pic>
        <p:nvPicPr>
          <p:cNvPr id="25" name="Picture 24" descr="A picture containing fabric, room, flower&#10;&#10;Description automatically generated">
            <a:extLst>
              <a:ext uri="{FF2B5EF4-FFF2-40B4-BE49-F238E27FC236}">
                <a16:creationId xmlns:a16="http://schemas.microsoft.com/office/drawing/2014/main" id="{71BFD0CB-2E08-40D9-B2E9-FB017048A7F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2709603" y="438217"/>
            <a:ext cx="2017456" cy="1487484"/>
          </a:xfrm>
          <a:prstGeom prst="rect">
            <a:avLst/>
          </a:prstGeom>
        </p:spPr>
      </p:pic>
    </p:spTree>
    <p:extLst>
      <p:ext uri="{BB962C8B-B14F-4D97-AF65-F5344CB8AC3E}">
        <p14:creationId xmlns:p14="http://schemas.microsoft.com/office/powerpoint/2010/main" val="364907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7" name="Picture 6" descr="A close up of a plant&#10;&#10;Description automatically generated">
            <a:extLst>
              <a:ext uri="{FF2B5EF4-FFF2-40B4-BE49-F238E27FC236}">
                <a16:creationId xmlns:a16="http://schemas.microsoft.com/office/drawing/2014/main" id="{FB3D184A-DB4A-411D-BA20-3FA82DB38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5450" y="906622"/>
            <a:ext cx="3865809" cy="2577206"/>
          </a:xfrm>
          <a:prstGeom prst="rect">
            <a:avLst/>
          </a:prstGeom>
        </p:spPr>
      </p:pic>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0680B11-718A-4474-95E2-25C9EBFB825A}"/>
              </a:ext>
            </a:extLst>
          </p:cNvPr>
          <p:cNvSpPr txBox="1"/>
          <p:nvPr/>
        </p:nvSpPr>
        <p:spPr>
          <a:xfrm>
            <a:off x="95249" y="66675"/>
            <a:ext cx="9048749" cy="830997"/>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Measles</a:t>
            </a:r>
          </a:p>
        </p:txBody>
      </p:sp>
      <p:sp>
        <p:nvSpPr>
          <p:cNvPr id="24" name="TextBox 23">
            <a:extLst>
              <a:ext uri="{FF2B5EF4-FFF2-40B4-BE49-F238E27FC236}">
                <a16:creationId xmlns:a16="http://schemas.microsoft.com/office/drawing/2014/main" id="{CF0D4242-C60C-4D96-BF51-D8FF7F3EBF82}"/>
              </a:ext>
            </a:extLst>
          </p:cNvPr>
          <p:cNvSpPr txBox="1"/>
          <p:nvPr/>
        </p:nvSpPr>
        <p:spPr>
          <a:xfrm>
            <a:off x="147635" y="3491031"/>
            <a:ext cx="8341272" cy="400110"/>
          </a:xfrm>
          <a:prstGeom prst="rect">
            <a:avLst/>
          </a:prstGeom>
          <a:noFill/>
        </p:spPr>
        <p:txBody>
          <a:bodyPr wrap="square" rtlCol="0" anchor="ctr" anchorCtr="0">
            <a:spAutoFit/>
          </a:bodyPr>
          <a:lstStyle/>
          <a:p>
            <a:r>
              <a:rPr lang="en-US" sz="2000" dirty="0">
                <a:solidFill>
                  <a:srgbClr val="213763"/>
                </a:solidFill>
                <a:latin typeface="DIN-MediumAlternate" pitchFamily="50" charset="0"/>
                <a:ea typeface="Verdana" panose="020B0604030504040204" pitchFamily="34" charset="0"/>
              </a:rPr>
              <a:t>a highly contagious infectious disease caused by the </a:t>
            </a:r>
            <a:r>
              <a:rPr lang="en-US" sz="2000" b="1" dirty="0">
                <a:solidFill>
                  <a:srgbClr val="F37518"/>
                </a:solidFill>
                <a:latin typeface="DIN-MediumAlternate" pitchFamily="50" charset="0"/>
                <a:ea typeface="Verdana" panose="020B0604030504040204" pitchFamily="34" charset="0"/>
              </a:rPr>
              <a:t>measles virus</a:t>
            </a:r>
          </a:p>
        </p:txBody>
      </p:sp>
      <p:pic>
        <p:nvPicPr>
          <p:cNvPr id="4" name="Picture 3" descr="A picture containing bed, indoor, person, laying&#10;&#10;Description automatically generated">
            <a:extLst>
              <a:ext uri="{FF2B5EF4-FFF2-40B4-BE49-F238E27FC236}">
                <a16:creationId xmlns:a16="http://schemas.microsoft.com/office/drawing/2014/main" id="{CFFC6B59-37B0-4E3B-9A49-80F3771590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3359" y="897672"/>
            <a:ext cx="3857625" cy="2571750"/>
          </a:xfrm>
          <a:prstGeom prst="rect">
            <a:avLst/>
          </a:prstGeom>
        </p:spPr>
      </p:pic>
    </p:spTree>
    <p:extLst>
      <p:ext uri="{BB962C8B-B14F-4D97-AF65-F5344CB8AC3E}">
        <p14:creationId xmlns:p14="http://schemas.microsoft.com/office/powerpoint/2010/main" val="38579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4">
            <a:hlinkClick r:id="rId3"/>
          </p:cNvPr>
          <p:cNvPicPr preferRelativeResize="0"/>
          <p:nvPr/>
        </p:nvPicPr>
        <p:blipFill rotWithShape="1">
          <a:blip r:embed="rId4">
            <a:alphaModFix/>
          </a:blip>
          <a:src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131" name="Picture 130">
            <a:extLst>
              <a:ext uri="{FF2B5EF4-FFF2-40B4-BE49-F238E27FC236}">
                <a16:creationId xmlns:a16="http://schemas.microsoft.com/office/drawing/2014/main" id="{D2AD8F58-99F3-4CC8-9C61-AE3AE1BD4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944888">
            <a:off x="7632611" y="2292298"/>
            <a:ext cx="789971" cy="787787"/>
          </a:xfrm>
          <a:prstGeom prst="rect">
            <a:avLst/>
          </a:prstGeom>
        </p:spPr>
      </p:pic>
      <p:pic>
        <p:nvPicPr>
          <p:cNvPr id="132" name="Picture 131">
            <a:extLst>
              <a:ext uri="{FF2B5EF4-FFF2-40B4-BE49-F238E27FC236}">
                <a16:creationId xmlns:a16="http://schemas.microsoft.com/office/drawing/2014/main" id="{E4A40475-7ECD-4150-BBFF-60FDB23BB3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508411">
            <a:off x="8194271" y="2261036"/>
            <a:ext cx="794528" cy="792330"/>
          </a:xfrm>
          <a:prstGeom prst="rect">
            <a:avLst/>
          </a:prstGeom>
        </p:spPr>
      </p:pic>
      <p:sp>
        <p:nvSpPr>
          <p:cNvPr id="133" name="Oval 132">
            <a:extLst>
              <a:ext uri="{FF2B5EF4-FFF2-40B4-BE49-F238E27FC236}">
                <a16:creationId xmlns:a16="http://schemas.microsoft.com/office/drawing/2014/main" id="{7F050F55-46F2-491F-B60B-A9A525DAD9B2}"/>
              </a:ext>
            </a:extLst>
          </p:cNvPr>
          <p:cNvSpPr/>
          <p:nvPr/>
        </p:nvSpPr>
        <p:spPr>
          <a:xfrm>
            <a:off x="8007517" y="2675688"/>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pic>
        <p:nvPicPr>
          <p:cNvPr id="46" name="Picture 45" descr="A close up of a logo&#10;&#10;Description automatically generated">
            <a:extLst>
              <a:ext uri="{FF2B5EF4-FFF2-40B4-BE49-F238E27FC236}">
                <a16:creationId xmlns:a16="http://schemas.microsoft.com/office/drawing/2014/main" id="{81A27258-5ABE-4FED-85C2-A107C387EA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822744">
            <a:off x="1562793" y="3622158"/>
            <a:ext cx="354952" cy="354952"/>
          </a:xfrm>
          <a:prstGeom prst="rect">
            <a:avLst/>
          </a:prstGeom>
        </p:spPr>
      </p:pic>
      <p:sp>
        <p:nvSpPr>
          <p:cNvPr id="31" name="TextBox 30">
            <a:extLst>
              <a:ext uri="{FF2B5EF4-FFF2-40B4-BE49-F238E27FC236}">
                <a16:creationId xmlns:a16="http://schemas.microsoft.com/office/drawing/2014/main" id="{98C355A8-FD64-4A68-A89B-54941AC177C8}"/>
              </a:ext>
            </a:extLst>
          </p:cNvPr>
          <p:cNvSpPr txBox="1"/>
          <p:nvPr/>
        </p:nvSpPr>
        <p:spPr>
          <a:xfrm>
            <a:off x="345560" y="861863"/>
            <a:ext cx="3797907" cy="677108"/>
          </a:xfrm>
          <a:prstGeom prst="rect">
            <a:avLst/>
          </a:prstGeom>
          <a:noFill/>
        </p:spPr>
        <p:txBody>
          <a:bodyPr wrap="square" rtlCol="0" anchor="ctr" anchorCtr="0">
            <a:spAutoFit/>
          </a:bodyPr>
          <a:lstStyle/>
          <a:p>
            <a:r>
              <a:rPr lang="en-US" sz="1200" b="1" dirty="0">
                <a:solidFill>
                  <a:srgbClr val="F37518"/>
                </a:solidFill>
                <a:latin typeface="DIN-MediumAlternate" pitchFamily="50" charset="0"/>
                <a:ea typeface="Verdana" panose="020B0604030504040204" pitchFamily="34" charset="0"/>
              </a:rPr>
              <a:t>Choose a piece of the jigsaw and add a sticker. This is the virus </a:t>
            </a:r>
          </a:p>
          <a:p>
            <a:endParaRPr lang="en-US" b="1" dirty="0">
              <a:solidFill>
                <a:srgbClr val="F37518"/>
              </a:solidFill>
              <a:latin typeface="DIN-MediumAlternate" pitchFamily="50" charset="0"/>
              <a:ea typeface="Verdana" panose="020B0604030504040204" pitchFamily="34" charset="0"/>
            </a:endParaRPr>
          </a:p>
        </p:txBody>
      </p:sp>
      <p:sp>
        <p:nvSpPr>
          <p:cNvPr id="32" name="TextBox 31">
            <a:extLst>
              <a:ext uri="{FF2B5EF4-FFF2-40B4-BE49-F238E27FC236}">
                <a16:creationId xmlns:a16="http://schemas.microsoft.com/office/drawing/2014/main" id="{4716A9A6-7F74-4F46-8144-502756054F5C}"/>
              </a:ext>
            </a:extLst>
          </p:cNvPr>
          <p:cNvSpPr txBox="1"/>
          <p:nvPr/>
        </p:nvSpPr>
        <p:spPr>
          <a:xfrm>
            <a:off x="317546" y="518117"/>
            <a:ext cx="3797907" cy="400110"/>
          </a:xfrm>
          <a:prstGeom prst="rect">
            <a:avLst/>
          </a:prstGeom>
          <a:noFill/>
        </p:spPr>
        <p:txBody>
          <a:bodyPr wrap="square" rtlCol="0" anchor="ctr" anchorCtr="0">
            <a:spAutoFit/>
          </a:bodyPr>
          <a:lstStyle/>
          <a:p>
            <a:r>
              <a:rPr lang="en-US" sz="2000" dirty="0">
                <a:solidFill>
                  <a:srgbClr val="002060"/>
                </a:solidFill>
                <a:latin typeface="DIN-MediumAlternate" pitchFamily="50" charset="0"/>
                <a:ea typeface="Verdana" panose="020B0604030504040204" pitchFamily="34" charset="0"/>
              </a:rPr>
              <a:t>PERSON 1: </a:t>
            </a:r>
            <a:r>
              <a:rPr lang="en-US" sz="2000" b="1" dirty="0">
                <a:solidFill>
                  <a:srgbClr val="002060"/>
                </a:solidFill>
                <a:latin typeface="DIN-MediumAlternate" pitchFamily="50" charset="0"/>
                <a:ea typeface="Verdana" panose="020B0604030504040204" pitchFamily="34" charset="0"/>
              </a:rPr>
              <a:t>VIRUS</a:t>
            </a:r>
          </a:p>
        </p:txBody>
      </p:sp>
      <p:pic>
        <p:nvPicPr>
          <p:cNvPr id="3" name="Picture 2" descr="A close up of a logo&#10;&#10;Description automatically generated">
            <a:extLst>
              <a:ext uri="{FF2B5EF4-FFF2-40B4-BE49-F238E27FC236}">
                <a16:creationId xmlns:a16="http://schemas.microsoft.com/office/drawing/2014/main" id="{23E813C5-54FB-4BAF-BB2A-FF07B7FD8A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2230" y="1340646"/>
            <a:ext cx="1300360" cy="1300360"/>
          </a:xfrm>
          <a:prstGeom prst="rect">
            <a:avLst/>
          </a:prstGeom>
        </p:spPr>
      </p:pic>
      <p:sp>
        <p:nvSpPr>
          <p:cNvPr id="4" name="Oval 3">
            <a:extLst>
              <a:ext uri="{FF2B5EF4-FFF2-40B4-BE49-F238E27FC236}">
                <a16:creationId xmlns:a16="http://schemas.microsoft.com/office/drawing/2014/main" id="{E2A53860-DBCC-4BF5-BFC0-E3DEBC3B64E5}"/>
              </a:ext>
            </a:extLst>
          </p:cNvPr>
          <p:cNvSpPr/>
          <p:nvPr/>
        </p:nvSpPr>
        <p:spPr>
          <a:xfrm>
            <a:off x="1924924" y="1765042"/>
            <a:ext cx="461586" cy="4564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us Sign 4">
            <a:extLst>
              <a:ext uri="{FF2B5EF4-FFF2-40B4-BE49-F238E27FC236}">
                <a16:creationId xmlns:a16="http://schemas.microsoft.com/office/drawing/2014/main" id="{D58FCAB0-41CC-4AA5-952B-94F88E635E0D}"/>
              </a:ext>
            </a:extLst>
          </p:cNvPr>
          <p:cNvSpPr/>
          <p:nvPr/>
        </p:nvSpPr>
        <p:spPr>
          <a:xfrm>
            <a:off x="1418770" y="1805794"/>
            <a:ext cx="381000" cy="379672"/>
          </a:xfrm>
          <a:prstGeom prst="mathPlus">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Equals 34">
            <a:extLst>
              <a:ext uri="{FF2B5EF4-FFF2-40B4-BE49-F238E27FC236}">
                <a16:creationId xmlns:a16="http://schemas.microsoft.com/office/drawing/2014/main" id="{32803626-25EF-40A7-B06B-3062429FB7BF}"/>
              </a:ext>
            </a:extLst>
          </p:cNvPr>
          <p:cNvSpPr/>
          <p:nvPr/>
        </p:nvSpPr>
        <p:spPr>
          <a:xfrm>
            <a:off x="2511664" y="1800990"/>
            <a:ext cx="381000" cy="379672"/>
          </a:xfrm>
          <a:prstGeom prst="mathEqua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close up of a logo&#10;&#10;Description automatically generated">
            <a:extLst>
              <a:ext uri="{FF2B5EF4-FFF2-40B4-BE49-F238E27FC236}">
                <a16:creationId xmlns:a16="http://schemas.microsoft.com/office/drawing/2014/main" id="{32161980-AEFF-4EA0-AF42-F49095AA75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15093" y="1406064"/>
            <a:ext cx="1300360" cy="1300360"/>
          </a:xfrm>
          <a:prstGeom prst="rect">
            <a:avLst/>
          </a:prstGeom>
        </p:spPr>
      </p:pic>
      <p:sp>
        <p:nvSpPr>
          <p:cNvPr id="37" name="Oval 36">
            <a:extLst>
              <a:ext uri="{FF2B5EF4-FFF2-40B4-BE49-F238E27FC236}">
                <a16:creationId xmlns:a16="http://schemas.microsoft.com/office/drawing/2014/main" id="{B178AEAA-AED2-4EFB-A8FD-1D7EAC8F24CF}"/>
              </a:ext>
            </a:extLst>
          </p:cNvPr>
          <p:cNvSpPr/>
          <p:nvPr/>
        </p:nvSpPr>
        <p:spPr>
          <a:xfrm>
            <a:off x="3328703" y="2056244"/>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or: Curved 7">
            <a:extLst>
              <a:ext uri="{FF2B5EF4-FFF2-40B4-BE49-F238E27FC236}">
                <a16:creationId xmlns:a16="http://schemas.microsoft.com/office/drawing/2014/main" id="{E51C5159-E16D-46DC-853B-F0CC53664EA2}"/>
              </a:ext>
            </a:extLst>
          </p:cNvPr>
          <p:cNvCxnSpPr>
            <a:cxnSpLocks/>
          </p:cNvCxnSpPr>
          <p:nvPr/>
        </p:nvCxnSpPr>
        <p:spPr>
          <a:xfrm>
            <a:off x="1645920" y="1200417"/>
            <a:ext cx="1508760" cy="506463"/>
          </a:xfrm>
          <a:prstGeom prst="curvedConnector3">
            <a:avLst>
              <a:gd name="adj1" fmla="val 50000"/>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06381BA-75CE-40F4-9459-71F4C41FA5F5}"/>
              </a:ext>
            </a:extLst>
          </p:cNvPr>
          <p:cNvSpPr txBox="1"/>
          <p:nvPr/>
        </p:nvSpPr>
        <p:spPr>
          <a:xfrm>
            <a:off x="317546" y="2671667"/>
            <a:ext cx="3797907" cy="677108"/>
          </a:xfrm>
          <a:prstGeom prst="rect">
            <a:avLst/>
          </a:prstGeom>
          <a:noFill/>
        </p:spPr>
        <p:txBody>
          <a:bodyPr wrap="square" rtlCol="0" anchor="ctr" anchorCtr="0">
            <a:spAutoFit/>
          </a:bodyPr>
          <a:lstStyle/>
          <a:p>
            <a:r>
              <a:rPr lang="en-US" sz="1200" b="1" dirty="0">
                <a:solidFill>
                  <a:srgbClr val="F37518"/>
                </a:solidFill>
                <a:latin typeface="DIN-MediumAlternate" pitchFamily="50" charset="0"/>
                <a:ea typeface="Verdana" panose="020B0604030504040204" pitchFamily="34" charset="0"/>
              </a:rPr>
              <a:t>Draw around the virus and cut out as many virus pieces as you can! Put them in the bowl</a:t>
            </a:r>
          </a:p>
          <a:p>
            <a:endParaRPr lang="en-US" b="1" dirty="0">
              <a:solidFill>
                <a:srgbClr val="F37518"/>
              </a:solidFill>
              <a:latin typeface="DIN-MediumAlternate" pitchFamily="50" charset="0"/>
              <a:ea typeface="Verdana" panose="020B0604030504040204" pitchFamily="34" charset="0"/>
            </a:endParaRPr>
          </a:p>
        </p:txBody>
      </p:sp>
      <p:pic>
        <p:nvPicPr>
          <p:cNvPr id="44" name="Picture 43" descr="A close up of a logo&#10;&#10;Description automatically generated">
            <a:extLst>
              <a:ext uri="{FF2B5EF4-FFF2-40B4-BE49-F238E27FC236}">
                <a16:creationId xmlns:a16="http://schemas.microsoft.com/office/drawing/2014/main" id="{272BF9CF-A617-401D-9542-38DDD834AB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064422">
            <a:off x="2281849" y="3486709"/>
            <a:ext cx="354952" cy="354952"/>
          </a:xfrm>
          <a:prstGeom prst="rect">
            <a:avLst/>
          </a:prstGeom>
        </p:spPr>
      </p:pic>
      <p:pic>
        <p:nvPicPr>
          <p:cNvPr id="47" name="Picture 46" descr="A close up of a logo&#10;&#10;Description automatically generated">
            <a:extLst>
              <a:ext uri="{FF2B5EF4-FFF2-40B4-BE49-F238E27FC236}">
                <a16:creationId xmlns:a16="http://schemas.microsoft.com/office/drawing/2014/main" id="{5FC8CBFE-DDF0-4D23-A936-F4C59D551C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064422">
            <a:off x="1950359" y="3644559"/>
            <a:ext cx="354952" cy="354952"/>
          </a:xfrm>
          <a:prstGeom prst="rect">
            <a:avLst/>
          </a:prstGeom>
        </p:spPr>
      </p:pic>
      <p:pic>
        <p:nvPicPr>
          <p:cNvPr id="48" name="Picture 47" descr="A close up of a logo&#10;&#10;Description automatically generated">
            <a:extLst>
              <a:ext uri="{FF2B5EF4-FFF2-40B4-BE49-F238E27FC236}">
                <a16:creationId xmlns:a16="http://schemas.microsoft.com/office/drawing/2014/main" id="{0B796C1E-4F8D-4759-B006-3CBDA579F7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064422">
            <a:off x="2197498" y="3831678"/>
            <a:ext cx="354952" cy="354952"/>
          </a:xfrm>
          <a:prstGeom prst="rect">
            <a:avLst/>
          </a:prstGeom>
        </p:spPr>
      </p:pic>
      <p:pic>
        <p:nvPicPr>
          <p:cNvPr id="49" name="Picture 48" descr="A close up of a logo&#10;&#10;Description automatically generated">
            <a:extLst>
              <a:ext uri="{FF2B5EF4-FFF2-40B4-BE49-F238E27FC236}">
                <a16:creationId xmlns:a16="http://schemas.microsoft.com/office/drawing/2014/main" id="{E38884ED-6DD2-4B3D-906A-07AA3FCDED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822744">
            <a:off x="1862068" y="3338591"/>
            <a:ext cx="354952" cy="354952"/>
          </a:xfrm>
          <a:prstGeom prst="rect">
            <a:avLst/>
          </a:prstGeom>
        </p:spPr>
      </p:pic>
      <p:pic>
        <p:nvPicPr>
          <p:cNvPr id="12" name="Graphic 11" descr="Scissors">
            <a:extLst>
              <a:ext uri="{FF2B5EF4-FFF2-40B4-BE49-F238E27FC236}">
                <a16:creationId xmlns:a16="http://schemas.microsoft.com/office/drawing/2014/main" id="{8246C863-AE68-4D57-943A-400892FE21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723128">
            <a:off x="523599" y="3215412"/>
            <a:ext cx="1123619" cy="1123619"/>
          </a:xfrm>
          <a:prstGeom prst="rect">
            <a:avLst/>
          </a:prstGeom>
        </p:spPr>
      </p:pic>
      <p:pic>
        <p:nvPicPr>
          <p:cNvPr id="14" name="Graphic 13" descr="Bowl">
            <a:extLst>
              <a:ext uri="{FF2B5EF4-FFF2-40B4-BE49-F238E27FC236}">
                <a16:creationId xmlns:a16="http://schemas.microsoft.com/office/drawing/2014/main" id="{16AE8B5A-9DC1-40A1-9901-20B08CAF0C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30560" y="3999441"/>
            <a:ext cx="914400" cy="914400"/>
          </a:xfrm>
          <a:prstGeom prst="rect">
            <a:avLst/>
          </a:prstGeom>
        </p:spPr>
      </p:pic>
      <p:sp>
        <p:nvSpPr>
          <p:cNvPr id="55" name="TextBox 54">
            <a:extLst>
              <a:ext uri="{FF2B5EF4-FFF2-40B4-BE49-F238E27FC236}">
                <a16:creationId xmlns:a16="http://schemas.microsoft.com/office/drawing/2014/main" id="{A005B4B0-EF3C-44C8-A362-2F62EE877C73}"/>
              </a:ext>
            </a:extLst>
          </p:cNvPr>
          <p:cNvSpPr txBox="1"/>
          <p:nvPr/>
        </p:nvSpPr>
        <p:spPr>
          <a:xfrm>
            <a:off x="4632962" y="518117"/>
            <a:ext cx="3939540" cy="400110"/>
          </a:xfrm>
          <a:prstGeom prst="rect">
            <a:avLst/>
          </a:prstGeom>
          <a:noFill/>
        </p:spPr>
        <p:txBody>
          <a:bodyPr wrap="square" rtlCol="0" anchor="ctr" anchorCtr="0">
            <a:spAutoFit/>
          </a:bodyPr>
          <a:lstStyle/>
          <a:p>
            <a:r>
              <a:rPr lang="en-US" sz="2000" dirty="0">
                <a:solidFill>
                  <a:srgbClr val="002060"/>
                </a:solidFill>
                <a:latin typeface="DIN-MediumAlternate" pitchFamily="50" charset="0"/>
                <a:ea typeface="Verdana" panose="020B0604030504040204" pitchFamily="34" charset="0"/>
              </a:rPr>
              <a:t>PERSON 2: </a:t>
            </a:r>
            <a:r>
              <a:rPr lang="en-US" sz="2000" b="1" dirty="0">
                <a:solidFill>
                  <a:srgbClr val="002060"/>
                </a:solidFill>
                <a:latin typeface="DIN-MediumAlternate" pitchFamily="50" charset="0"/>
                <a:ea typeface="Verdana" panose="020B0604030504040204" pitchFamily="34" charset="0"/>
              </a:rPr>
              <a:t>IMMUNE SYSTEM</a:t>
            </a:r>
          </a:p>
        </p:txBody>
      </p:sp>
      <p:sp>
        <p:nvSpPr>
          <p:cNvPr id="56" name="TextBox 55">
            <a:extLst>
              <a:ext uri="{FF2B5EF4-FFF2-40B4-BE49-F238E27FC236}">
                <a16:creationId xmlns:a16="http://schemas.microsoft.com/office/drawing/2014/main" id="{C89BFD11-07F7-4267-87FD-D058AA320C8C}"/>
              </a:ext>
            </a:extLst>
          </p:cNvPr>
          <p:cNvSpPr txBox="1"/>
          <p:nvPr/>
        </p:nvSpPr>
        <p:spPr>
          <a:xfrm>
            <a:off x="4632969" y="850885"/>
            <a:ext cx="4193485" cy="461665"/>
          </a:xfrm>
          <a:prstGeom prst="rect">
            <a:avLst/>
          </a:prstGeom>
          <a:noFill/>
        </p:spPr>
        <p:txBody>
          <a:bodyPr wrap="square" rtlCol="0" anchor="ctr" anchorCtr="0">
            <a:spAutoFit/>
          </a:bodyPr>
          <a:lstStyle/>
          <a:p>
            <a:r>
              <a:rPr lang="en-US" sz="1200" b="1" dirty="0">
                <a:solidFill>
                  <a:srgbClr val="F37518"/>
                </a:solidFill>
                <a:latin typeface="DIN-MediumAlternate" pitchFamily="50" charset="0"/>
                <a:ea typeface="Verdana" panose="020B0604030504040204" pitchFamily="34" charset="0"/>
              </a:rPr>
              <a:t>Search through the remaining jigsaw pieces to find one that fits the virus! This is the antibody</a:t>
            </a:r>
            <a:endParaRPr lang="en-US" b="1" dirty="0">
              <a:solidFill>
                <a:srgbClr val="F37518"/>
              </a:solidFill>
              <a:latin typeface="DIN-MediumAlternate" pitchFamily="50" charset="0"/>
              <a:ea typeface="Verdana" panose="020B0604030504040204" pitchFamily="34" charset="0"/>
            </a:endParaRPr>
          </a:p>
        </p:txBody>
      </p:sp>
      <p:cxnSp>
        <p:nvCxnSpPr>
          <p:cNvPr id="61" name="Straight Connector 60">
            <a:extLst>
              <a:ext uri="{FF2B5EF4-FFF2-40B4-BE49-F238E27FC236}">
                <a16:creationId xmlns:a16="http://schemas.microsoft.com/office/drawing/2014/main" id="{A03C7520-1158-46B3-9731-198E699C54FD}"/>
              </a:ext>
            </a:extLst>
          </p:cNvPr>
          <p:cNvCxnSpPr>
            <a:cxnSpLocks/>
          </p:cNvCxnSpPr>
          <p:nvPr/>
        </p:nvCxnSpPr>
        <p:spPr>
          <a:xfrm>
            <a:off x="4295775" y="0"/>
            <a:ext cx="0" cy="5143500"/>
          </a:xfrm>
          <a:prstGeom prst="line">
            <a:avLst/>
          </a:prstGeom>
          <a:ln w="28575">
            <a:solidFill>
              <a:srgbClr val="F37518"/>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B3B50990-617A-48B7-BDF2-D93B664D5F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944888">
            <a:off x="6483247" y="1509197"/>
            <a:ext cx="789971" cy="787787"/>
          </a:xfrm>
          <a:prstGeom prst="rect">
            <a:avLst/>
          </a:prstGeom>
        </p:spPr>
      </p:pic>
      <p:pic>
        <p:nvPicPr>
          <p:cNvPr id="30" name="Picture 29">
            <a:extLst>
              <a:ext uri="{FF2B5EF4-FFF2-40B4-BE49-F238E27FC236}">
                <a16:creationId xmlns:a16="http://schemas.microsoft.com/office/drawing/2014/main" id="{B0ABF4DE-49B2-4DA3-8E7C-314705A5AC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508411">
            <a:off x="7044907" y="1477935"/>
            <a:ext cx="794528" cy="792330"/>
          </a:xfrm>
          <a:prstGeom prst="rect">
            <a:avLst/>
          </a:prstGeom>
        </p:spPr>
      </p:pic>
      <p:grpSp>
        <p:nvGrpSpPr>
          <p:cNvPr id="33" name="Group 32">
            <a:extLst>
              <a:ext uri="{FF2B5EF4-FFF2-40B4-BE49-F238E27FC236}">
                <a16:creationId xmlns:a16="http://schemas.microsoft.com/office/drawing/2014/main" id="{0D41A8D5-A45A-4950-BE4A-B88A33B442EA}"/>
              </a:ext>
            </a:extLst>
          </p:cNvPr>
          <p:cNvGrpSpPr/>
          <p:nvPr/>
        </p:nvGrpSpPr>
        <p:grpSpPr>
          <a:xfrm>
            <a:off x="4407235" y="1281081"/>
            <a:ext cx="1715527" cy="1715527"/>
            <a:chOff x="4751897" y="1333136"/>
            <a:chExt cx="1715527" cy="1715527"/>
          </a:xfrm>
        </p:grpSpPr>
        <p:pic>
          <p:nvPicPr>
            <p:cNvPr id="70" name="Picture 69" descr="A close up of a logo&#10;&#10;Description automatically generated">
              <a:extLst>
                <a:ext uri="{FF2B5EF4-FFF2-40B4-BE49-F238E27FC236}">
                  <a16:creationId xmlns:a16="http://schemas.microsoft.com/office/drawing/2014/main" id="{FB9D86F9-1514-40C3-9C20-2E14402A5D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822744">
              <a:off x="5438622" y="1964428"/>
              <a:ext cx="354952" cy="354952"/>
            </a:xfrm>
            <a:prstGeom prst="rect">
              <a:avLst/>
            </a:prstGeom>
          </p:spPr>
        </p:pic>
        <p:pic>
          <p:nvPicPr>
            <p:cNvPr id="73" name="Picture 72" descr="A close up of a logo&#10;&#10;Description automatically generated">
              <a:extLst>
                <a:ext uri="{FF2B5EF4-FFF2-40B4-BE49-F238E27FC236}">
                  <a16:creationId xmlns:a16="http://schemas.microsoft.com/office/drawing/2014/main" id="{D0EED0A2-92C3-44D1-A6AD-5E4159462E5D}"/>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rot="3064422">
              <a:off x="5826188" y="1986829"/>
              <a:ext cx="354952" cy="354952"/>
            </a:xfrm>
            <a:prstGeom prst="rect">
              <a:avLst/>
            </a:prstGeom>
          </p:spPr>
        </p:pic>
        <p:pic>
          <p:nvPicPr>
            <p:cNvPr id="74" name="Picture 73" descr="A close up of a logo&#10;&#10;Description automatically generated">
              <a:extLst>
                <a:ext uri="{FF2B5EF4-FFF2-40B4-BE49-F238E27FC236}">
                  <a16:creationId xmlns:a16="http://schemas.microsoft.com/office/drawing/2014/main" id="{15FE7546-D588-4A15-8A6B-741FDC51BDB1}"/>
                </a:ext>
              </a:extLst>
            </p:cNvPr>
            <p:cNvPicPr>
              <a:picLocks noChangeAspect="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rot="3064422">
              <a:off x="5576609" y="2250805"/>
              <a:ext cx="354952" cy="354952"/>
            </a:xfrm>
            <a:prstGeom prst="rect">
              <a:avLst/>
            </a:prstGeom>
          </p:spPr>
        </p:pic>
        <p:pic>
          <p:nvPicPr>
            <p:cNvPr id="75" name="Picture 74" descr="A close up of a logo&#10;&#10;Description automatically generated">
              <a:extLst>
                <a:ext uri="{FF2B5EF4-FFF2-40B4-BE49-F238E27FC236}">
                  <a16:creationId xmlns:a16="http://schemas.microsoft.com/office/drawing/2014/main" id="{E50ED8D4-8662-457A-B72C-E2B0F57DE10E}"/>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5822744">
              <a:off x="5737897" y="1680861"/>
              <a:ext cx="354952" cy="354952"/>
            </a:xfrm>
            <a:prstGeom prst="rect">
              <a:avLst/>
            </a:prstGeom>
          </p:spPr>
        </p:pic>
        <p:pic>
          <p:nvPicPr>
            <p:cNvPr id="80" name="Picture 79">
              <a:extLst>
                <a:ext uri="{FF2B5EF4-FFF2-40B4-BE49-F238E27FC236}">
                  <a16:creationId xmlns:a16="http://schemas.microsoft.com/office/drawing/2014/main" id="{484F0EC1-CE73-49A6-BBAE-09F09E51A8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508411">
              <a:off x="5494427" y="1714702"/>
              <a:ext cx="252591" cy="251892"/>
            </a:xfrm>
            <a:prstGeom prst="rect">
              <a:avLst/>
            </a:prstGeom>
          </p:spPr>
        </p:pic>
        <p:pic>
          <p:nvPicPr>
            <p:cNvPr id="18" name="Graphic 17" descr="Magnifying glass">
              <a:extLst>
                <a:ext uri="{FF2B5EF4-FFF2-40B4-BE49-F238E27FC236}">
                  <a16:creationId xmlns:a16="http://schemas.microsoft.com/office/drawing/2014/main" id="{296ECC06-FADF-4F2D-BDAC-DA1C1611446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4751897" y="1333136"/>
              <a:ext cx="1715527" cy="1715527"/>
            </a:xfrm>
            <a:prstGeom prst="rect">
              <a:avLst/>
            </a:prstGeom>
          </p:spPr>
        </p:pic>
      </p:grpSp>
      <p:sp>
        <p:nvSpPr>
          <p:cNvPr id="109" name="Oval 108">
            <a:extLst>
              <a:ext uri="{FF2B5EF4-FFF2-40B4-BE49-F238E27FC236}">
                <a16:creationId xmlns:a16="http://schemas.microsoft.com/office/drawing/2014/main" id="{C0A6B388-D783-4204-B3F7-3631E54BCE1C}"/>
              </a:ext>
            </a:extLst>
          </p:cNvPr>
          <p:cNvSpPr/>
          <p:nvPr/>
        </p:nvSpPr>
        <p:spPr>
          <a:xfrm>
            <a:off x="8404177" y="2614287"/>
            <a:ext cx="147467" cy="149819"/>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pic>
        <p:nvPicPr>
          <p:cNvPr id="111" name="Graphic 110" descr="Scissors">
            <a:extLst>
              <a:ext uri="{FF2B5EF4-FFF2-40B4-BE49-F238E27FC236}">
                <a16:creationId xmlns:a16="http://schemas.microsoft.com/office/drawing/2014/main" id="{9C9DA4AB-D4A7-4D4C-9E97-C13136B3B6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268764">
            <a:off x="7287845" y="3504117"/>
            <a:ext cx="1123619" cy="1123619"/>
          </a:xfrm>
          <a:prstGeom prst="rect">
            <a:avLst/>
          </a:prstGeom>
        </p:spPr>
      </p:pic>
      <p:pic>
        <p:nvPicPr>
          <p:cNvPr id="113" name="Picture 112">
            <a:extLst>
              <a:ext uri="{FF2B5EF4-FFF2-40B4-BE49-F238E27FC236}">
                <a16:creationId xmlns:a16="http://schemas.microsoft.com/office/drawing/2014/main" id="{9E32924F-7446-481D-932F-8EA04E0B24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44316">
            <a:off x="6837422" y="4155077"/>
            <a:ext cx="304927" cy="304083"/>
          </a:xfrm>
          <a:prstGeom prst="rect">
            <a:avLst/>
          </a:prstGeom>
        </p:spPr>
      </p:pic>
      <p:pic>
        <p:nvPicPr>
          <p:cNvPr id="114" name="Picture 113">
            <a:extLst>
              <a:ext uri="{FF2B5EF4-FFF2-40B4-BE49-F238E27FC236}">
                <a16:creationId xmlns:a16="http://schemas.microsoft.com/office/drawing/2014/main" id="{ABAE20CA-7AC3-4672-8D81-4E7C756AF9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558113">
            <a:off x="6463992" y="3908059"/>
            <a:ext cx="304927" cy="304083"/>
          </a:xfrm>
          <a:prstGeom prst="rect">
            <a:avLst/>
          </a:prstGeom>
        </p:spPr>
      </p:pic>
      <p:pic>
        <p:nvPicPr>
          <p:cNvPr id="115" name="Picture 114">
            <a:extLst>
              <a:ext uri="{FF2B5EF4-FFF2-40B4-BE49-F238E27FC236}">
                <a16:creationId xmlns:a16="http://schemas.microsoft.com/office/drawing/2014/main" id="{C8DF7390-38EB-4A92-917D-EE4F622CD1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539892">
            <a:off x="6824976" y="3742764"/>
            <a:ext cx="304927" cy="304083"/>
          </a:xfrm>
          <a:prstGeom prst="rect">
            <a:avLst/>
          </a:prstGeom>
        </p:spPr>
      </p:pic>
      <p:pic>
        <p:nvPicPr>
          <p:cNvPr id="116" name="Picture 115">
            <a:extLst>
              <a:ext uri="{FF2B5EF4-FFF2-40B4-BE49-F238E27FC236}">
                <a16:creationId xmlns:a16="http://schemas.microsoft.com/office/drawing/2014/main" id="{DEFBBDF8-B7AA-4CBC-86E4-60B7F54712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354987">
            <a:off x="6516085" y="3522731"/>
            <a:ext cx="304927" cy="304083"/>
          </a:xfrm>
          <a:prstGeom prst="rect">
            <a:avLst/>
          </a:prstGeom>
        </p:spPr>
      </p:pic>
      <p:pic>
        <p:nvPicPr>
          <p:cNvPr id="117" name="Picture 116">
            <a:extLst>
              <a:ext uri="{FF2B5EF4-FFF2-40B4-BE49-F238E27FC236}">
                <a16:creationId xmlns:a16="http://schemas.microsoft.com/office/drawing/2014/main" id="{5E27083B-506E-45CF-8456-9340B97BA6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19082">
            <a:off x="6423959" y="4304600"/>
            <a:ext cx="304927" cy="304083"/>
          </a:xfrm>
          <a:prstGeom prst="rect">
            <a:avLst/>
          </a:prstGeom>
        </p:spPr>
      </p:pic>
      <p:sp>
        <p:nvSpPr>
          <p:cNvPr id="118" name="Oval 117">
            <a:extLst>
              <a:ext uri="{FF2B5EF4-FFF2-40B4-BE49-F238E27FC236}">
                <a16:creationId xmlns:a16="http://schemas.microsoft.com/office/drawing/2014/main" id="{615DCAC9-E5E0-4B27-B537-601ACCE40559}"/>
              </a:ext>
            </a:extLst>
          </p:cNvPr>
          <p:cNvSpPr/>
          <p:nvPr/>
        </p:nvSpPr>
        <p:spPr>
          <a:xfrm>
            <a:off x="6858153" y="1892587"/>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54E5680D-A990-47AD-B150-8D5272FE1E68}"/>
              </a:ext>
            </a:extLst>
          </p:cNvPr>
          <p:cNvGrpSpPr/>
          <p:nvPr/>
        </p:nvGrpSpPr>
        <p:grpSpPr>
          <a:xfrm rot="14907321">
            <a:off x="4694953" y="3595765"/>
            <a:ext cx="1355096" cy="820141"/>
            <a:chOff x="4873653" y="3686203"/>
            <a:chExt cx="1355096" cy="820141"/>
          </a:xfrm>
        </p:grpSpPr>
        <p:pic>
          <p:nvPicPr>
            <p:cNvPr id="119" name="Picture 118">
              <a:extLst>
                <a:ext uri="{FF2B5EF4-FFF2-40B4-BE49-F238E27FC236}">
                  <a16:creationId xmlns:a16="http://schemas.microsoft.com/office/drawing/2014/main" id="{A15241D9-25BF-46C0-BCE5-AC09B4A937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944888">
              <a:off x="4872561" y="3717465"/>
              <a:ext cx="789971" cy="787787"/>
            </a:xfrm>
            <a:prstGeom prst="rect">
              <a:avLst/>
            </a:prstGeom>
          </p:spPr>
        </p:pic>
        <p:pic>
          <p:nvPicPr>
            <p:cNvPr id="120" name="Picture 119">
              <a:extLst>
                <a:ext uri="{FF2B5EF4-FFF2-40B4-BE49-F238E27FC236}">
                  <a16:creationId xmlns:a16="http://schemas.microsoft.com/office/drawing/2014/main" id="{52A9C6D9-7FC1-4F7E-AFF9-48811F9471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508411">
              <a:off x="5434221" y="3686203"/>
              <a:ext cx="794528" cy="792330"/>
            </a:xfrm>
            <a:prstGeom prst="rect">
              <a:avLst/>
            </a:prstGeom>
          </p:spPr>
        </p:pic>
        <p:sp>
          <p:nvSpPr>
            <p:cNvPr id="121" name="Oval 120">
              <a:extLst>
                <a:ext uri="{FF2B5EF4-FFF2-40B4-BE49-F238E27FC236}">
                  <a16:creationId xmlns:a16="http://schemas.microsoft.com/office/drawing/2014/main" id="{E83CE1D1-0FC4-480B-8C1E-35FC5FCCD1BE}"/>
                </a:ext>
              </a:extLst>
            </p:cNvPr>
            <p:cNvSpPr/>
            <p:nvPr/>
          </p:nvSpPr>
          <p:spPr>
            <a:xfrm>
              <a:off x="5247467" y="4100855"/>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Oval 121">
            <a:extLst>
              <a:ext uri="{FF2B5EF4-FFF2-40B4-BE49-F238E27FC236}">
                <a16:creationId xmlns:a16="http://schemas.microsoft.com/office/drawing/2014/main" id="{F400284E-8867-40FC-AEE9-BDBCE666F7A4}"/>
              </a:ext>
            </a:extLst>
          </p:cNvPr>
          <p:cNvSpPr/>
          <p:nvPr/>
        </p:nvSpPr>
        <p:spPr>
          <a:xfrm>
            <a:off x="5179988" y="3652360"/>
            <a:ext cx="147467" cy="149819"/>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000"/>
              </a:solidFill>
            </a:endParaRPr>
          </a:p>
        </p:txBody>
      </p:sp>
      <p:cxnSp>
        <p:nvCxnSpPr>
          <p:cNvPr id="59" name="Connector: Curved 58">
            <a:extLst>
              <a:ext uri="{FF2B5EF4-FFF2-40B4-BE49-F238E27FC236}">
                <a16:creationId xmlns:a16="http://schemas.microsoft.com/office/drawing/2014/main" id="{D8788C55-62B9-4572-BE85-6E023C244DD7}"/>
              </a:ext>
            </a:extLst>
          </p:cNvPr>
          <p:cNvCxnSpPr>
            <a:cxnSpLocks/>
          </p:cNvCxnSpPr>
          <p:nvPr/>
        </p:nvCxnSpPr>
        <p:spPr>
          <a:xfrm rot="16200000" flipH="1">
            <a:off x="7840068" y="1943721"/>
            <a:ext cx="469887" cy="366327"/>
          </a:xfrm>
          <a:prstGeom prst="curvedConnector3">
            <a:avLst>
              <a:gd name="adj1" fmla="val 50000"/>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Curved 124">
            <a:extLst>
              <a:ext uri="{FF2B5EF4-FFF2-40B4-BE49-F238E27FC236}">
                <a16:creationId xmlns:a16="http://schemas.microsoft.com/office/drawing/2014/main" id="{7072975F-01A7-42F4-B054-39131F06AA55}"/>
              </a:ext>
            </a:extLst>
          </p:cNvPr>
          <p:cNvCxnSpPr>
            <a:cxnSpLocks/>
          </p:cNvCxnSpPr>
          <p:nvPr/>
        </p:nvCxnSpPr>
        <p:spPr>
          <a:xfrm rot="5400000">
            <a:off x="7784089" y="3139118"/>
            <a:ext cx="741461" cy="480785"/>
          </a:xfrm>
          <a:prstGeom prst="curvedConnector3">
            <a:avLst>
              <a:gd name="adj1" fmla="val 50000"/>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or: Curved 125">
            <a:extLst>
              <a:ext uri="{FF2B5EF4-FFF2-40B4-BE49-F238E27FC236}">
                <a16:creationId xmlns:a16="http://schemas.microsoft.com/office/drawing/2014/main" id="{D9ED857D-38E5-4A00-B282-82794D44E407}"/>
              </a:ext>
            </a:extLst>
          </p:cNvPr>
          <p:cNvCxnSpPr>
            <a:cxnSpLocks/>
          </p:cNvCxnSpPr>
          <p:nvPr/>
        </p:nvCxnSpPr>
        <p:spPr>
          <a:xfrm rot="10800000">
            <a:off x="5829088" y="3948916"/>
            <a:ext cx="518485" cy="274432"/>
          </a:xfrm>
          <a:prstGeom prst="curvedConnector3">
            <a:avLst>
              <a:gd name="adj1" fmla="val 50000"/>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Connector: Curved 126">
            <a:extLst>
              <a:ext uri="{FF2B5EF4-FFF2-40B4-BE49-F238E27FC236}">
                <a16:creationId xmlns:a16="http://schemas.microsoft.com/office/drawing/2014/main" id="{B87C276C-B474-4AFB-8D5B-9D2D7426E19D}"/>
              </a:ext>
            </a:extLst>
          </p:cNvPr>
          <p:cNvCxnSpPr>
            <a:cxnSpLocks/>
          </p:cNvCxnSpPr>
          <p:nvPr/>
        </p:nvCxnSpPr>
        <p:spPr>
          <a:xfrm rot="10800000" flipH="1">
            <a:off x="6000094" y="1765874"/>
            <a:ext cx="518485" cy="274432"/>
          </a:xfrm>
          <a:prstGeom prst="curvedConnector3">
            <a:avLst>
              <a:gd name="adj1" fmla="val 50000"/>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9" name="Picture 128">
            <a:extLst>
              <a:ext uri="{FF2B5EF4-FFF2-40B4-BE49-F238E27FC236}">
                <a16:creationId xmlns:a16="http://schemas.microsoft.com/office/drawing/2014/main" id="{EB63BC96-0B75-44FB-ABA5-05276A39A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826009">
            <a:off x="2426959" y="4058398"/>
            <a:ext cx="296539" cy="295719"/>
          </a:xfrm>
          <a:prstGeom prst="rect">
            <a:avLst/>
          </a:prstGeom>
        </p:spPr>
      </p:pic>
      <p:pic>
        <p:nvPicPr>
          <p:cNvPr id="130" name="Picture 129">
            <a:extLst>
              <a:ext uri="{FF2B5EF4-FFF2-40B4-BE49-F238E27FC236}">
                <a16:creationId xmlns:a16="http://schemas.microsoft.com/office/drawing/2014/main" id="{89E10963-3363-4CF5-8BD0-0E6D8F6BEE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826009">
            <a:off x="1893834" y="3961191"/>
            <a:ext cx="296539" cy="295719"/>
          </a:xfrm>
          <a:prstGeom prst="rect">
            <a:avLst/>
          </a:prstGeom>
        </p:spPr>
      </p:pic>
    </p:spTree>
    <p:extLst>
      <p:ext uri="{BB962C8B-B14F-4D97-AF65-F5344CB8AC3E}">
        <p14:creationId xmlns:p14="http://schemas.microsoft.com/office/powerpoint/2010/main" val="34592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7" name="Graphic 6" descr="Bowl">
            <a:extLst>
              <a:ext uri="{FF2B5EF4-FFF2-40B4-BE49-F238E27FC236}">
                <a16:creationId xmlns:a16="http://schemas.microsoft.com/office/drawing/2014/main" id="{B449F7A5-5FD4-4F24-B5DB-B7E605B768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2751" y="2967959"/>
            <a:ext cx="1766172" cy="1766172"/>
          </a:xfrm>
          <a:prstGeom prst="rect">
            <a:avLst/>
          </a:prstGeom>
        </p:spPr>
      </p:pic>
      <p:sp>
        <p:nvSpPr>
          <p:cNvPr id="8" name="TextBox 7">
            <a:extLst>
              <a:ext uri="{FF2B5EF4-FFF2-40B4-BE49-F238E27FC236}">
                <a16:creationId xmlns:a16="http://schemas.microsoft.com/office/drawing/2014/main" id="{6C2E99BE-D75D-4D33-9904-42503637A6CD}"/>
              </a:ext>
            </a:extLst>
          </p:cNvPr>
          <p:cNvSpPr txBox="1"/>
          <p:nvPr/>
        </p:nvSpPr>
        <p:spPr>
          <a:xfrm>
            <a:off x="1342469" y="4334021"/>
            <a:ext cx="1286736" cy="400110"/>
          </a:xfrm>
          <a:prstGeom prst="rect">
            <a:avLst/>
          </a:prstGeom>
          <a:noFill/>
        </p:spPr>
        <p:txBody>
          <a:bodyPr wrap="square" rtlCol="0">
            <a:spAutoFit/>
          </a:bodyPr>
          <a:lstStyle/>
          <a:p>
            <a:pPr algn="ctr"/>
            <a:r>
              <a:rPr lang="en-US" sz="2000" dirty="0">
                <a:solidFill>
                  <a:srgbClr val="002060"/>
                </a:solidFill>
                <a:latin typeface="DIN-MediumAlternate" pitchFamily="50" charset="0"/>
                <a:ea typeface="Verdana" panose="020B0604030504040204" pitchFamily="34" charset="0"/>
              </a:rPr>
              <a:t>bowl</a:t>
            </a:r>
          </a:p>
        </p:txBody>
      </p:sp>
      <p:pic>
        <p:nvPicPr>
          <p:cNvPr id="3" name="Graphic 2" descr="Puzzle">
            <a:extLst>
              <a:ext uri="{FF2B5EF4-FFF2-40B4-BE49-F238E27FC236}">
                <a16:creationId xmlns:a16="http://schemas.microsoft.com/office/drawing/2014/main" id="{296067BB-7A31-4694-B8CD-68EFF686A0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040" y="438150"/>
            <a:ext cx="914400" cy="914400"/>
          </a:xfrm>
          <a:prstGeom prst="rect">
            <a:avLst/>
          </a:prstGeom>
        </p:spPr>
      </p:pic>
      <p:pic>
        <p:nvPicPr>
          <p:cNvPr id="11" name="Graphic 10" descr="Puzzle">
            <a:extLst>
              <a:ext uri="{FF2B5EF4-FFF2-40B4-BE49-F238E27FC236}">
                <a16:creationId xmlns:a16="http://schemas.microsoft.com/office/drawing/2014/main" id="{8022FECC-EA45-4309-8990-1B4347022A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994571" y="953393"/>
            <a:ext cx="914400" cy="914400"/>
          </a:xfrm>
          <a:prstGeom prst="rect">
            <a:avLst/>
          </a:prstGeom>
        </p:spPr>
      </p:pic>
      <p:pic>
        <p:nvPicPr>
          <p:cNvPr id="12" name="Graphic 11" descr="Puzzle">
            <a:extLst>
              <a:ext uri="{FF2B5EF4-FFF2-40B4-BE49-F238E27FC236}">
                <a16:creationId xmlns:a16="http://schemas.microsoft.com/office/drawing/2014/main" id="{76BA122D-C89A-4C02-8D11-94F468F806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449120">
            <a:off x="1396553" y="273371"/>
            <a:ext cx="914400" cy="914400"/>
          </a:xfrm>
          <a:prstGeom prst="rect">
            <a:avLst/>
          </a:prstGeom>
        </p:spPr>
      </p:pic>
      <p:pic>
        <p:nvPicPr>
          <p:cNvPr id="13" name="Graphic 12" descr="Puzzle">
            <a:extLst>
              <a:ext uri="{FF2B5EF4-FFF2-40B4-BE49-F238E27FC236}">
                <a16:creationId xmlns:a16="http://schemas.microsoft.com/office/drawing/2014/main" id="{ED65281D-F90B-4E3B-83CD-AC6DBE83ED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107391">
            <a:off x="1743385" y="1138860"/>
            <a:ext cx="914400" cy="914400"/>
          </a:xfrm>
          <a:prstGeom prst="rect">
            <a:avLst/>
          </a:prstGeom>
        </p:spPr>
      </p:pic>
      <p:pic>
        <p:nvPicPr>
          <p:cNvPr id="14" name="Graphic 13" descr="Puzzle">
            <a:extLst>
              <a:ext uri="{FF2B5EF4-FFF2-40B4-BE49-F238E27FC236}">
                <a16:creationId xmlns:a16="http://schemas.microsoft.com/office/drawing/2014/main" id="{915A8E59-BC08-4720-88C4-A1BA98FC74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787037">
            <a:off x="261293" y="1249437"/>
            <a:ext cx="914400" cy="914400"/>
          </a:xfrm>
          <a:prstGeom prst="rect">
            <a:avLst/>
          </a:prstGeom>
        </p:spPr>
      </p:pic>
      <p:sp>
        <p:nvSpPr>
          <p:cNvPr id="15" name="TextBox 14">
            <a:extLst>
              <a:ext uri="{FF2B5EF4-FFF2-40B4-BE49-F238E27FC236}">
                <a16:creationId xmlns:a16="http://schemas.microsoft.com/office/drawing/2014/main" id="{A94B9141-C5A1-40F3-81B3-E93D0F01D513}"/>
              </a:ext>
            </a:extLst>
          </p:cNvPr>
          <p:cNvSpPr txBox="1"/>
          <p:nvPr/>
        </p:nvSpPr>
        <p:spPr>
          <a:xfrm>
            <a:off x="880209" y="2025473"/>
            <a:ext cx="1286736" cy="400110"/>
          </a:xfrm>
          <a:prstGeom prst="rect">
            <a:avLst/>
          </a:prstGeom>
          <a:noFill/>
        </p:spPr>
        <p:txBody>
          <a:bodyPr wrap="square" rtlCol="0">
            <a:spAutoFit/>
          </a:bodyPr>
          <a:lstStyle/>
          <a:p>
            <a:pPr algn="ctr"/>
            <a:r>
              <a:rPr lang="en-US" sz="2000" dirty="0">
                <a:solidFill>
                  <a:srgbClr val="002060"/>
                </a:solidFill>
                <a:latin typeface="DIN-MediumAlternate" pitchFamily="50" charset="0"/>
                <a:ea typeface="Verdana" panose="020B0604030504040204" pitchFamily="34" charset="0"/>
              </a:rPr>
              <a:t>jigsaw</a:t>
            </a:r>
          </a:p>
        </p:txBody>
      </p:sp>
      <p:grpSp>
        <p:nvGrpSpPr>
          <p:cNvPr id="10" name="Group 9">
            <a:extLst>
              <a:ext uri="{FF2B5EF4-FFF2-40B4-BE49-F238E27FC236}">
                <a16:creationId xmlns:a16="http://schemas.microsoft.com/office/drawing/2014/main" id="{6D9A2655-3957-4F9C-B28D-101B9DB2FA46}"/>
              </a:ext>
            </a:extLst>
          </p:cNvPr>
          <p:cNvGrpSpPr/>
          <p:nvPr/>
        </p:nvGrpSpPr>
        <p:grpSpPr>
          <a:xfrm rot="21081650">
            <a:off x="6945446" y="2424465"/>
            <a:ext cx="1258938" cy="724710"/>
            <a:chOff x="3477491" y="2786557"/>
            <a:chExt cx="1156854" cy="724710"/>
          </a:xfrm>
        </p:grpSpPr>
        <p:sp>
          <p:nvSpPr>
            <p:cNvPr id="55" name="Rectangle 54">
              <a:extLst>
                <a:ext uri="{FF2B5EF4-FFF2-40B4-BE49-F238E27FC236}">
                  <a16:creationId xmlns:a16="http://schemas.microsoft.com/office/drawing/2014/main" id="{DB0DC691-DCBA-4A3A-B7F9-CC1F83E5ED21}"/>
                </a:ext>
              </a:extLst>
            </p:cNvPr>
            <p:cNvSpPr/>
            <p:nvPr/>
          </p:nvSpPr>
          <p:spPr>
            <a:xfrm>
              <a:off x="3477491" y="2786557"/>
              <a:ext cx="1156854" cy="7247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93AB882-DBA2-4E6E-9B77-750BD4C6ED6F}"/>
                </a:ext>
              </a:extLst>
            </p:cNvPr>
            <p:cNvSpPr/>
            <p:nvPr/>
          </p:nvSpPr>
          <p:spPr>
            <a:xfrm>
              <a:off x="3577601" y="2857769"/>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Oval 21">
              <a:extLst>
                <a:ext uri="{FF2B5EF4-FFF2-40B4-BE49-F238E27FC236}">
                  <a16:creationId xmlns:a16="http://schemas.microsoft.com/office/drawing/2014/main" id="{DB9C6EA7-7076-4A6A-BC8B-52D18CD94902}"/>
                </a:ext>
              </a:extLst>
            </p:cNvPr>
            <p:cNvSpPr/>
            <p:nvPr/>
          </p:nvSpPr>
          <p:spPr>
            <a:xfrm>
              <a:off x="3778492" y="2857768"/>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 name="Oval 22">
              <a:extLst>
                <a:ext uri="{FF2B5EF4-FFF2-40B4-BE49-F238E27FC236}">
                  <a16:creationId xmlns:a16="http://schemas.microsoft.com/office/drawing/2014/main" id="{DA175EBC-4FD9-42B8-9BA1-3EC8B54837D0}"/>
                </a:ext>
              </a:extLst>
            </p:cNvPr>
            <p:cNvSpPr/>
            <p:nvPr/>
          </p:nvSpPr>
          <p:spPr>
            <a:xfrm>
              <a:off x="3979383" y="2857767"/>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 name="Oval 23">
              <a:extLst>
                <a:ext uri="{FF2B5EF4-FFF2-40B4-BE49-F238E27FC236}">
                  <a16:creationId xmlns:a16="http://schemas.microsoft.com/office/drawing/2014/main" id="{20F667AE-5A91-4346-80C7-5711C6B4D1B9}"/>
                </a:ext>
              </a:extLst>
            </p:cNvPr>
            <p:cNvSpPr/>
            <p:nvPr/>
          </p:nvSpPr>
          <p:spPr>
            <a:xfrm>
              <a:off x="4180274" y="2857766"/>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Oval 24">
              <a:extLst>
                <a:ext uri="{FF2B5EF4-FFF2-40B4-BE49-F238E27FC236}">
                  <a16:creationId xmlns:a16="http://schemas.microsoft.com/office/drawing/2014/main" id="{F9742FAF-E132-4406-B3F2-391A3E4573ED}"/>
                </a:ext>
              </a:extLst>
            </p:cNvPr>
            <p:cNvSpPr/>
            <p:nvPr/>
          </p:nvSpPr>
          <p:spPr>
            <a:xfrm>
              <a:off x="4365315" y="2857765"/>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6" name="Oval 25">
              <a:extLst>
                <a:ext uri="{FF2B5EF4-FFF2-40B4-BE49-F238E27FC236}">
                  <a16:creationId xmlns:a16="http://schemas.microsoft.com/office/drawing/2014/main" id="{00FD5D58-724D-4440-A0AD-A06C55D36CA9}"/>
                </a:ext>
              </a:extLst>
            </p:cNvPr>
            <p:cNvSpPr/>
            <p:nvPr/>
          </p:nvSpPr>
          <p:spPr>
            <a:xfrm>
              <a:off x="4365315" y="3072510"/>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 name="Oval 27">
              <a:extLst>
                <a:ext uri="{FF2B5EF4-FFF2-40B4-BE49-F238E27FC236}">
                  <a16:creationId xmlns:a16="http://schemas.microsoft.com/office/drawing/2014/main" id="{824067B2-6693-4311-A579-40E49FD5EADF}"/>
                </a:ext>
              </a:extLst>
            </p:cNvPr>
            <p:cNvSpPr/>
            <p:nvPr/>
          </p:nvSpPr>
          <p:spPr>
            <a:xfrm>
              <a:off x="4180274" y="3072509"/>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 name="Oval 28">
              <a:extLst>
                <a:ext uri="{FF2B5EF4-FFF2-40B4-BE49-F238E27FC236}">
                  <a16:creationId xmlns:a16="http://schemas.microsoft.com/office/drawing/2014/main" id="{38F8A353-D36A-4D02-ADE4-BBC66E719BC7}"/>
                </a:ext>
              </a:extLst>
            </p:cNvPr>
            <p:cNvSpPr/>
            <p:nvPr/>
          </p:nvSpPr>
          <p:spPr>
            <a:xfrm>
              <a:off x="3979383" y="3072509"/>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 name="Oval 29">
              <a:extLst>
                <a:ext uri="{FF2B5EF4-FFF2-40B4-BE49-F238E27FC236}">
                  <a16:creationId xmlns:a16="http://schemas.microsoft.com/office/drawing/2014/main" id="{8ED629B6-7C9A-4065-8091-207FFB5BACEF}"/>
                </a:ext>
              </a:extLst>
            </p:cNvPr>
            <p:cNvSpPr/>
            <p:nvPr/>
          </p:nvSpPr>
          <p:spPr>
            <a:xfrm>
              <a:off x="3778492" y="3072509"/>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Oval 30">
              <a:extLst>
                <a:ext uri="{FF2B5EF4-FFF2-40B4-BE49-F238E27FC236}">
                  <a16:creationId xmlns:a16="http://schemas.microsoft.com/office/drawing/2014/main" id="{FA954B7C-8D12-4619-BA33-2BA8DDB2FC00}"/>
                </a:ext>
              </a:extLst>
            </p:cNvPr>
            <p:cNvSpPr/>
            <p:nvPr/>
          </p:nvSpPr>
          <p:spPr>
            <a:xfrm>
              <a:off x="3577600" y="3072508"/>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Oval 31">
              <a:extLst>
                <a:ext uri="{FF2B5EF4-FFF2-40B4-BE49-F238E27FC236}">
                  <a16:creationId xmlns:a16="http://schemas.microsoft.com/office/drawing/2014/main" id="{89F04169-4767-4FE3-B257-19DF31B1A2D8}"/>
                </a:ext>
              </a:extLst>
            </p:cNvPr>
            <p:cNvSpPr/>
            <p:nvPr/>
          </p:nvSpPr>
          <p:spPr>
            <a:xfrm>
              <a:off x="3571333" y="3287247"/>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3" name="Oval 32">
              <a:extLst>
                <a:ext uri="{FF2B5EF4-FFF2-40B4-BE49-F238E27FC236}">
                  <a16:creationId xmlns:a16="http://schemas.microsoft.com/office/drawing/2014/main" id="{4811CDC3-A46A-45AE-8016-CCB7BA05CD5D}"/>
                </a:ext>
              </a:extLst>
            </p:cNvPr>
            <p:cNvSpPr/>
            <p:nvPr/>
          </p:nvSpPr>
          <p:spPr>
            <a:xfrm>
              <a:off x="3778491" y="3276586"/>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4" name="Oval 33">
              <a:extLst>
                <a:ext uri="{FF2B5EF4-FFF2-40B4-BE49-F238E27FC236}">
                  <a16:creationId xmlns:a16="http://schemas.microsoft.com/office/drawing/2014/main" id="{6E69B394-07FD-40AF-81FB-1AA2BDB34B5E}"/>
                </a:ext>
              </a:extLst>
            </p:cNvPr>
            <p:cNvSpPr/>
            <p:nvPr/>
          </p:nvSpPr>
          <p:spPr>
            <a:xfrm>
              <a:off x="3979383" y="3276586"/>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5" name="Oval 34">
              <a:extLst>
                <a:ext uri="{FF2B5EF4-FFF2-40B4-BE49-F238E27FC236}">
                  <a16:creationId xmlns:a16="http://schemas.microsoft.com/office/drawing/2014/main" id="{E7928F20-097A-4F5F-A8CE-8DF739232497}"/>
                </a:ext>
              </a:extLst>
            </p:cNvPr>
            <p:cNvSpPr/>
            <p:nvPr/>
          </p:nvSpPr>
          <p:spPr>
            <a:xfrm>
              <a:off x="4176922" y="3276046"/>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 name="Oval 35">
              <a:extLst>
                <a:ext uri="{FF2B5EF4-FFF2-40B4-BE49-F238E27FC236}">
                  <a16:creationId xmlns:a16="http://schemas.microsoft.com/office/drawing/2014/main" id="{732E82E7-FF73-473C-922F-DE30D52371CA}"/>
                </a:ext>
              </a:extLst>
            </p:cNvPr>
            <p:cNvSpPr/>
            <p:nvPr/>
          </p:nvSpPr>
          <p:spPr>
            <a:xfrm>
              <a:off x="4365314" y="3276046"/>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9" name="Group 8">
            <a:extLst>
              <a:ext uri="{FF2B5EF4-FFF2-40B4-BE49-F238E27FC236}">
                <a16:creationId xmlns:a16="http://schemas.microsoft.com/office/drawing/2014/main" id="{FA7B0322-057F-4EA9-A76A-7B2124A81152}"/>
              </a:ext>
            </a:extLst>
          </p:cNvPr>
          <p:cNvGrpSpPr/>
          <p:nvPr/>
        </p:nvGrpSpPr>
        <p:grpSpPr>
          <a:xfrm rot="728685">
            <a:off x="7136383" y="3122384"/>
            <a:ext cx="1286736" cy="724710"/>
            <a:chOff x="3477491" y="3570200"/>
            <a:chExt cx="1156854" cy="724710"/>
          </a:xfrm>
        </p:grpSpPr>
        <p:sp>
          <p:nvSpPr>
            <p:cNvPr id="6" name="Rectangle 5">
              <a:extLst>
                <a:ext uri="{FF2B5EF4-FFF2-40B4-BE49-F238E27FC236}">
                  <a16:creationId xmlns:a16="http://schemas.microsoft.com/office/drawing/2014/main" id="{9B21B458-E685-4DB2-8297-5F7F1C874406}"/>
                </a:ext>
              </a:extLst>
            </p:cNvPr>
            <p:cNvSpPr/>
            <p:nvPr/>
          </p:nvSpPr>
          <p:spPr>
            <a:xfrm>
              <a:off x="3477491" y="3570200"/>
              <a:ext cx="1156854" cy="7247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5470F3E-B984-493B-A556-EF406BE1BD32}"/>
                </a:ext>
              </a:extLst>
            </p:cNvPr>
            <p:cNvGrpSpPr/>
            <p:nvPr/>
          </p:nvGrpSpPr>
          <p:grpSpPr>
            <a:xfrm>
              <a:off x="3571333" y="3631666"/>
              <a:ext cx="964337" cy="567040"/>
              <a:chOff x="3571333" y="3631666"/>
              <a:chExt cx="964337" cy="567040"/>
            </a:xfrm>
          </p:grpSpPr>
          <p:sp>
            <p:nvSpPr>
              <p:cNvPr id="38" name="Oval 37">
                <a:extLst>
                  <a:ext uri="{FF2B5EF4-FFF2-40B4-BE49-F238E27FC236}">
                    <a16:creationId xmlns:a16="http://schemas.microsoft.com/office/drawing/2014/main" id="{9CC91D83-57EC-428A-92F0-5E4D6C7D164B}"/>
                  </a:ext>
                </a:extLst>
              </p:cNvPr>
              <p:cNvSpPr/>
              <p:nvPr/>
            </p:nvSpPr>
            <p:spPr>
              <a:xfrm>
                <a:off x="3974387" y="3631666"/>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39" name="Oval 38">
                <a:extLst>
                  <a:ext uri="{FF2B5EF4-FFF2-40B4-BE49-F238E27FC236}">
                    <a16:creationId xmlns:a16="http://schemas.microsoft.com/office/drawing/2014/main" id="{BD3964E7-50DA-4539-882F-D6EADCCCBA2C}"/>
                  </a:ext>
                </a:extLst>
              </p:cNvPr>
              <p:cNvSpPr/>
              <p:nvPr/>
            </p:nvSpPr>
            <p:spPr>
              <a:xfrm>
                <a:off x="4176922" y="3631666"/>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40" name="Oval 39">
                <a:extLst>
                  <a:ext uri="{FF2B5EF4-FFF2-40B4-BE49-F238E27FC236}">
                    <a16:creationId xmlns:a16="http://schemas.microsoft.com/office/drawing/2014/main" id="{BE6823A8-7B62-4B78-BB5B-2659669FFFA2}"/>
                  </a:ext>
                </a:extLst>
              </p:cNvPr>
              <p:cNvSpPr/>
              <p:nvPr/>
            </p:nvSpPr>
            <p:spPr>
              <a:xfrm>
                <a:off x="4371195" y="3631666"/>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41" name="Oval 40">
                <a:extLst>
                  <a:ext uri="{FF2B5EF4-FFF2-40B4-BE49-F238E27FC236}">
                    <a16:creationId xmlns:a16="http://schemas.microsoft.com/office/drawing/2014/main" id="{9C2F3081-F4D0-4920-86D7-C41D1222B5B4}"/>
                  </a:ext>
                </a:extLst>
              </p:cNvPr>
              <p:cNvSpPr/>
              <p:nvPr/>
            </p:nvSpPr>
            <p:spPr>
              <a:xfrm>
                <a:off x="3765298" y="3631666"/>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42" name="Oval 41">
                <a:extLst>
                  <a:ext uri="{FF2B5EF4-FFF2-40B4-BE49-F238E27FC236}">
                    <a16:creationId xmlns:a16="http://schemas.microsoft.com/office/drawing/2014/main" id="{712FD38A-5C82-4103-AF55-FD861C70C89A}"/>
                  </a:ext>
                </a:extLst>
              </p:cNvPr>
              <p:cNvSpPr/>
              <p:nvPr/>
            </p:nvSpPr>
            <p:spPr>
              <a:xfrm>
                <a:off x="3571333" y="3631666"/>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43" name="Oval 42">
                <a:extLst>
                  <a:ext uri="{FF2B5EF4-FFF2-40B4-BE49-F238E27FC236}">
                    <a16:creationId xmlns:a16="http://schemas.microsoft.com/office/drawing/2014/main" id="{B92CEAB8-8DC7-4C50-AC81-AB00DBE66993}"/>
                  </a:ext>
                </a:extLst>
              </p:cNvPr>
              <p:cNvSpPr/>
              <p:nvPr/>
            </p:nvSpPr>
            <p:spPr>
              <a:xfrm>
                <a:off x="3974387" y="3835202"/>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44" name="Oval 43">
                <a:extLst>
                  <a:ext uri="{FF2B5EF4-FFF2-40B4-BE49-F238E27FC236}">
                    <a16:creationId xmlns:a16="http://schemas.microsoft.com/office/drawing/2014/main" id="{E7F31B21-7980-4CF4-8F35-4F7AE350A627}"/>
                  </a:ext>
                </a:extLst>
              </p:cNvPr>
              <p:cNvSpPr/>
              <p:nvPr/>
            </p:nvSpPr>
            <p:spPr>
              <a:xfrm>
                <a:off x="4176922" y="3835202"/>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45" name="Oval 44">
                <a:extLst>
                  <a:ext uri="{FF2B5EF4-FFF2-40B4-BE49-F238E27FC236}">
                    <a16:creationId xmlns:a16="http://schemas.microsoft.com/office/drawing/2014/main" id="{C3579E19-D1DF-4E38-A93D-BADA5BDC88D4}"/>
                  </a:ext>
                </a:extLst>
              </p:cNvPr>
              <p:cNvSpPr/>
              <p:nvPr/>
            </p:nvSpPr>
            <p:spPr>
              <a:xfrm>
                <a:off x="4371195" y="3835202"/>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46" name="Oval 45">
                <a:extLst>
                  <a:ext uri="{FF2B5EF4-FFF2-40B4-BE49-F238E27FC236}">
                    <a16:creationId xmlns:a16="http://schemas.microsoft.com/office/drawing/2014/main" id="{55AAF534-E67A-4577-8984-D56C958733ED}"/>
                  </a:ext>
                </a:extLst>
              </p:cNvPr>
              <p:cNvSpPr/>
              <p:nvPr/>
            </p:nvSpPr>
            <p:spPr>
              <a:xfrm>
                <a:off x="3765298" y="3835202"/>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47" name="Oval 46">
                <a:extLst>
                  <a:ext uri="{FF2B5EF4-FFF2-40B4-BE49-F238E27FC236}">
                    <a16:creationId xmlns:a16="http://schemas.microsoft.com/office/drawing/2014/main" id="{24326045-5258-4C10-AC6D-30FC8F56580F}"/>
                  </a:ext>
                </a:extLst>
              </p:cNvPr>
              <p:cNvSpPr/>
              <p:nvPr/>
            </p:nvSpPr>
            <p:spPr>
              <a:xfrm>
                <a:off x="3571333" y="3835202"/>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48" name="Oval 47">
                <a:extLst>
                  <a:ext uri="{FF2B5EF4-FFF2-40B4-BE49-F238E27FC236}">
                    <a16:creationId xmlns:a16="http://schemas.microsoft.com/office/drawing/2014/main" id="{B11AE075-A70D-4CC9-9C8C-7E350A7BC524}"/>
                  </a:ext>
                </a:extLst>
              </p:cNvPr>
              <p:cNvSpPr/>
              <p:nvPr/>
            </p:nvSpPr>
            <p:spPr>
              <a:xfrm>
                <a:off x="3981405" y="4038738"/>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49" name="Oval 48">
                <a:extLst>
                  <a:ext uri="{FF2B5EF4-FFF2-40B4-BE49-F238E27FC236}">
                    <a16:creationId xmlns:a16="http://schemas.microsoft.com/office/drawing/2014/main" id="{8F647B9D-5BD6-45D7-B3A7-E733B8BB00BC}"/>
                  </a:ext>
                </a:extLst>
              </p:cNvPr>
              <p:cNvSpPr/>
              <p:nvPr/>
            </p:nvSpPr>
            <p:spPr>
              <a:xfrm>
                <a:off x="4183940" y="4038738"/>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50" name="Oval 49">
                <a:extLst>
                  <a:ext uri="{FF2B5EF4-FFF2-40B4-BE49-F238E27FC236}">
                    <a16:creationId xmlns:a16="http://schemas.microsoft.com/office/drawing/2014/main" id="{C3707AE9-3067-4AF6-957A-8BA8FF4B5F10}"/>
                  </a:ext>
                </a:extLst>
              </p:cNvPr>
              <p:cNvSpPr/>
              <p:nvPr/>
            </p:nvSpPr>
            <p:spPr>
              <a:xfrm>
                <a:off x="4378213" y="4038738"/>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51" name="Oval 50">
                <a:extLst>
                  <a:ext uri="{FF2B5EF4-FFF2-40B4-BE49-F238E27FC236}">
                    <a16:creationId xmlns:a16="http://schemas.microsoft.com/office/drawing/2014/main" id="{031376AE-E436-47C6-8579-952837CADB38}"/>
                  </a:ext>
                </a:extLst>
              </p:cNvPr>
              <p:cNvSpPr/>
              <p:nvPr/>
            </p:nvSpPr>
            <p:spPr>
              <a:xfrm>
                <a:off x="3772316" y="4038738"/>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sp>
            <p:nvSpPr>
              <p:cNvPr id="52" name="Oval 51">
                <a:extLst>
                  <a:ext uri="{FF2B5EF4-FFF2-40B4-BE49-F238E27FC236}">
                    <a16:creationId xmlns:a16="http://schemas.microsoft.com/office/drawing/2014/main" id="{E2A4CB74-816B-438E-BE55-5EF39B255762}"/>
                  </a:ext>
                </a:extLst>
              </p:cNvPr>
              <p:cNvSpPr/>
              <p:nvPr/>
            </p:nvSpPr>
            <p:spPr>
              <a:xfrm>
                <a:off x="3578351" y="4038738"/>
                <a:ext cx="157457" cy="159968"/>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grpSp>
      </p:grpSp>
      <p:sp>
        <p:nvSpPr>
          <p:cNvPr id="58" name="TextBox 57">
            <a:extLst>
              <a:ext uri="{FF2B5EF4-FFF2-40B4-BE49-F238E27FC236}">
                <a16:creationId xmlns:a16="http://schemas.microsoft.com/office/drawing/2014/main" id="{1C8E46D5-28EE-4BAC-A057-78E588D609E0}"/>
              </a:ext>
            </a:extLst>
          </p:cNvPr>
          <p:cNvSpPr txBox="1"/>
          <p:nvPr/>
        </p:nvSpPr>
        <p:spPr>
          <a:xfrm>
            <a:off x="7090179" y="3991892"/>
            <a:ext cx="1286736" cy="400110"/>
          </a:xfrm>
          <a:prstGeom prst="rect">
            <a:avLst/>
          </a:prstGeom>
          <a:noFill/>
        </p:spPr>
        <p:txBody>
          <a:bodyPr wrap="square" rtlCol="0">
            <a:spAutoFit/>
          </a:bodyPr>
          <a:lstStyle/>
          <a:p>
            <a:pPr algn="ctr"/>
            <a:r>
              <a:rPr lang="en-US" sz="2000" dirty="0">
                <a:solidFill>
                  <a:srgbClr val="002060"/>
                </a:solidFill>
                <a:latin typeface="DIN-MediumAlternate" pitchFamily="50" charset="0"/>
                <a:ea typeface="Verdana" panose="020B0604030504040204" pitchFamily="34" charset="0"/>
              </a:rPr>
              <a:t>stickers</a:t>
            </a:r>
          </a:p>
        </p:txBody>
      </p:sp>
      <p:pic>
        <p:nvPicPr>
          <p:cNvPr id="59" name="Graphic 58" descr="Scissors">
            <a:extLst>
              <a:ext uri="{FF2B5EF4-FFF2-40B4-BE49-F238E27FC236}">
                <a16:creationId xmlns:a16="http://schemas.microsoft.com/office/drawing/2014/main" id="{BF9E2F1F-D86D-4B4A-A80E-77C201B2A9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723128">
            <a:off x="6167836" y="-68604"/>
            <a:ext cx="1832321" cy="1832321"/>
          </a:xfrm>
          <a:prstGeom prst="rect">
            <a:avLst/>
          </a:prstGeom>
        </p:spPr>
      </p:pic>
      <p:sp>
        <p:nvSpPr>
          <p:cNvPr id="60" name="TextBox 59">
            <a:extLst>
              <a:ext uri="{FF2B5EF4-FFF2-40B4-BE49-F238E27FC236}">
                <a16:creationId xmlns:a16="http://schemas.microsoft.com/office/drawing/2014/main" id="{477250E1-C936-4BA7-A1C0-36EDC99745FA}"/>
              </a:ext>
            </a:extLst>
          </p:cNvPr>
          <p:cNvSpPr txBox="1"/>
          <p:nvPr/>
        </p:nvSpPr>
        <p:spPr>
          <a:xfrm>
            <a:off x="6697224" y="1319634"/>
            <a:ext cx="1286736" cy="400110"/>
          </a:xfrm>
          <a:prstGeom prst="rect">
            <a:avLst/>
          </a:prstGeom>
          <a:noFill/>
        </p:spPr>
        <p:txBody>
          <a:bodyPr wrap="square" rtlCol="0">
            <a:spAutoFit/>
          </a:bodyPr>
          <a:lstStyle/>
          <a:p>
            <a:pPr algn="ctr"/>
            <a:r>
              <a:rPr lang="en-US" sz="2000" dirty="0">
                <a:solidFill>
                  <a:srgbClr val="002060"/>
                </a:solidFill>
                <a:latin typeface="DIN-MediumAlternate" pitchFamily="50" charset="0"/>
                <a:ea typeface="Verdana" panose="020B0604030504040204" pitchFamily="34" charset="0"/>
              </a:rPr>
              <a:t>scissors</a:t>
            </a:r>
          </a:p>
        </p:txBody>
      </p:sp>
      <p:pic>
        <p:nvPicPr>
          <p:cNvPr id="16" name="Picture 15">
            <a:extLst>
              <a:ext uri="{FF2B5EF4-FFF2-40B4-BE49-F238E27FC236}">
                <a16:creationId xmlns:a16="http://schemas.microsoft.com/office/drawing/2014/main" id="{F830B436-800A-41EF-936C-725B161ABB3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03847" y="1052166"/>
            <a:ext cx="2421922" cy="2201527"/>
          </a:xfrm>
          <a:prstGeom prst="rect">
            <a:avLst/>
          </a:prstGeom>
        </p:spPr>
      </p:pic>
      <p:sp>
        <p:nvSpPr>
          <p:cNvPr id="62" name="TextBox 61">
            <a:extLst>
              <a:ext uri="{FF2B5EF4-FFF2-40B4-BE49-F238E27FC236}">
                <a16:creationId xmlns:a16="http://schemas.microsoft.com/office/drawing/2014/main" id="{BCF3AD34-11F0-4758-8B0B-66C35888C6B5}"/>
              </a:ext>
            </a:extLst>
          </p:cNvPr>
          <p:cNvSpPr txBox="1"/>
          <p:nvPr/>
        </p:nvSpPr>
        <p:spPr>
          <a:xfrm>
            <a:off x="3367777" y="3138541"/>
            <a:ext cx="2421922" cy="400110"/>
          </a:xfrm>
          <a:prstGeom prst="rect">
            <a:avLst/>
          </a:prstGeom>
          <a:noFill/>
        </p:spPr>
        <p:txBody>
          <a:bodyPr wrap="square" rtlCol="0">
            <a:spAutoFit/>
          </a:bodyPr>
          <a:lstStyle/>
          <a:p>
            <a:pPr algn="ctr"/>
            <a:r>
              <a:rPr lang="en-US" sz="2000" dirty="0">
                <a:solidFill>
                  <a:srgbClr val="002060"/>
                </a:solidFill>
                <a:latin typeface="DIN-MediumAlternate" pitchFamily="50" charset="0"/>
                <a:ea typeface="Verdana" panose="020B0604030504040204" pitchFamily="34" charset="0"/>
              </a:rPr>
              <a:t>card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35BAC6-D4C9-4BCC-9908-0126311DC119}"/>
              </a:ext>
            </a:extLst>
          </p:cNvPr>
          <p:cNvSpPr txBox="1"/>
          <p:nvPr/>
        </p:nvSpPr>
        <p:spPr>
          <a:xfrm>
            <a:off x="95249" y="66675"/>
            <a:ext cx="9048749" cy="830997"/>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Reflect</a:t>
            </a:r>
          </a:p>
        </p:txBody>
      </p:sp>
      <p:sp>
        <p:nvSpPr>
          <p:cNvPr id="9" name="TextBox 8">
            <a:extLst>
              <a:ext uri="{FF2B5EF4-FFF2-40B4-BE49-F238E27FC236}">
                <a16:creationId xmlns:a16="http://schemas.microsoft.com/office/drawing/2014/main" id="{0E55315D-0224-4E2C-A5EE-ED603C8F94FF}"/>
              </a:ext>
            </a:extLst>
          </p:cNvPr>
          <p:cNvSpPr txBox="1"/>
          <p:nvPr/>
        </p:nvSpPr>
        <p:spPr>
          <a:xfrm>
            <a:off x="178676" y="904875"/>
            <a:ext cx="7784222" cy="2862322"/>
          </a:xfrm>
          <a:prstGeom prst="rect">
            <a:avLst/>
          </a:prstGeom>
          <a:noFill/>
        </p:spPr>
        <p:txBody>
          <a:bodyPr wrap="square" rtlCol="0" anchor="ctr" anchorCtr="0">
            <a:spAutoFit/>
          </a:bodyPr>
          <a:lstStyle/>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What happened?</a:t>
            </a:r>
          </a:p>
          <a:p>
            <a:pPr>
              <a:buClr>
                <a:srgbClr val="213763"/>
              </a:buClr>
            </a:pPr>
            <a:endParaRPr lang="en-GB" sz="2000" dirty="0">
              <a:solidFill>
                <a:srgbClr val="213763"/>
              </a:solidFill>
              <a:latin typeface="DIN-MediumAlternate" pitchFamily="50" charset="0"/>
              <a:ea typeface="Verdana" panose="020B0604030504040204" pitchFamily="34" charset="0"/>
            </a:endParaRPr>
          </a:p>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Did the </a:t>
            </a:r>
            <a:r>
              <a:rPr lang="en-GB" sz="2000" b="1" dirty="0">
                <a:solidFill>
                  <a:srgbClr val="F37518"/>
                </a:solidFill>
                <a:latin typeface="DIN-MediumAlternate" pitchFamily="50" charset="0"/>
                <a:ea typeface="Verdana" panose="020B0604030504040204" pitchFamily="34" charset="0"/>
              </a:rPr>
              <a:t>immune system </a:t>
            </a:r>
            <a:r>
              <a:rPr lang="en-GB" sz="2000" dirty="0">
                <a:solidFill>
                  <a:srgbClr val="213763"/>
                </a:solidFill>
                <a:latin typeface="DIN-MediumAlternate" pitchFamily="50" charset="0"/>
                <a:ea typeface="Verdana" panose="020B0604030504040204" pitchFamily="34" charset="0"/>
              </a:rPr>
              <a:t>get rid of the </a:t>
            </a:r>
            <a:r>
              <a:rPr lang="en-GB" sz="2000" b="1" dirty="0">
                <a:solidFill>
                  <a:srgbClr val="F37518"/>
                </a:solidFill>
                <a:latin typeface="DIN-MediumAlternate" pitchFamily="50" charset="0"/>
                <a:ea typeface="Verdana" panose="020B0604030504040204" pitchFamily="34" charset="0"/>
              </a:rPr>
              <a:t>virus</a:t>
            </a:r>
            <a:r>
              <a:rPr lang="en-GB" sz="2000" dirty="0">
                <a:solidFill>
                  <a:srgbClr val="213763"/>
                </a:solidFill>
                <a:latin typeface="DIN-MediumAlternate" pitchFamily="50" charset="0"/>
                <a:ea typeface="Verdana" panose="020B0604030504040204" pitchFamily="34" charset="0"/>
              </a:rPr>
              <a:t>? </a:t>
            </a:r>
          </a:p>
          <a:p>
            <a:pPr marL="342900" indent="-342900">
              <a:buClr>
                <a:srgbClr val="213763"/>
              </a:buClr>
              <a:buFont typeface="DIN-MediumAlternate" pitchFamily="50" charset="0"/>
              <a:buChar char="&gt;"/>
            </a:pPr>
            <a:endParaRPr lang="en-GB" sz="2000" dirty="0">
              <a:solidFill>
                <a:srgbClr val="213763"/>
              </a:solidFill>
              <a:latin typeface="DIN-MediumAlternate" pitchFamily="50" charset="0"/>
              <a:ea typeface="Verdana" panose="020B0604030504040204" pitchFamily="34" charset="0"/>
            </a:endParaRPr>
          </a:p>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What happened once the immune system discovered the right </a:t>
            </a:r>
            <a:r>
              <a:rPr lang="en-GB" sz="2000" b="1" dirty="0">
                <a:solidFill>
                  <a:srgbClr val="F37518"/>
                </a:solidFill>
                <a:latin typeface="DIN-MediumAlternate" pitchFamily="50" charset="0"/>
                <a:ea typeface="Verdana" panose="020B0604030504040204" pitchFamily="34" charset="0"/>
              </a:rPr>
              <a:t>antibody</a:t>
            </a:r>
            <a:r>
              <a:rPr lang="en-GB" sz="2000" dirty="0">
                <a:solidFill>
                  <a:srgbClr val="213763"/>
                </a:solidFill>
                <a:latin typeface="DIN-MediumAlternate" pitchFamily="50" charset="0"/>
                <a:ea typeface="Verdana" panose="020B0604030504040204" pitchFamily="34" charset="0"/>
              </a:rPr>
              <a:t> for the virus? </a:t>
            </a:r>
            <a:br>
              <a:rPr lang="en-GB" sz="2000" dirty="0">
                <a:solidFill>
                  <a:srgbClr val="213763"/>
                </a:solidFill>
                <a:latin typeface="DIN-MediumAlternate" pitchFamily="50" charset="0"/>
                <a:ea typeface="Verdana" panose="020B0604030504040204" pitchFamily="34" charset="0"/>
              </a:rPr>
            </a:br>
            <a:endParaRPr lang="en-GB" sz="2000" dirty="0">
              <a:solidFill>
                <a:srgbClr val="213763"/>
              </a:solidFill>
              <a:latin typeface="DIN-MediumAlternate" pitchFamily="50" charset="0"/>
              <a:ea typeface="Verdana" panose="020B0604030504040204" pitchFamily="34" charset="0"/>
            </a:endParaRPr>
          </a:p>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What do you think would happen if the body had the same virus another time?</a:t>
            </a:r>
          </a:p>
        </p:txBody>
      </p:sp>
    </p:spTree>
    <p:extLst>
      <p:ext uri="{BB962C8B-B14F-4D97-AF65-F5344CB8AC3E}">
        <p14:creationId xmlns:p14="http://schemas.microsoft.com/office/powerpoint/2010/main" val="81936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3" name="TextBox 12">
            <a:extLst>
              <a:ext uri="{FF2B5EF4-FFF2-40B4-BE49-F238E27FC236}">
                <a16:creationId xmlns:a16="http://schemas.microsoft.com/office/drawing/2014/main" id="{ED07E7C2-A64B-4AA3-9848-6528F8EAF933}"/>
              </a:ext>
            </a:extLst>
          </p:cNvPr>
          <p:cNvSpPr txBox="1"/>
          <p:nvPr/>
        </p:nvSpPr>
        <p:spPr>
          <a:xfrm>
            <a:off x="0" y="511190"/>
            <a:ext cx="4572000" cy="400110"/>
          </a:xfrm>
          <a:prstGeom prst="rect">
            <a:avLst/>
          </a:prstGeom>
          <a:noFill/>
        </p:spPr>
        <p:txBody>
          <a:bodyPr wrap="square" rtlCol="0" anchor="ctr" anchorCtr="0">
            <a:spAutoFit/>
          </a:bodyPr>
          <a:lstStyle/>
          <a:p>
            <a:pPr algn="ctr"/>
            <a:r>
              <a:rPr lang="en-US" sz="2000" dirty="0">
                <a:solidFill>
                  <a:srgbClr val="002060"/>
                </a:solidFill>
                <a:latin typeface="DIN-MediumAlternate" pitchFamily="50" charset="0"/>
                <a:ea typeface="Verdana" panose="020B0604030504040204" pitchFamily="34" charset="0"/>
              </a:rPr>
              <a:t>PERSON 1: </a:t>
            </a:r>
            <a:r>
              <a:rPr lang="en-US" sz="2000" b="1" dirty="0">
                <a:solidFill>
                  <a:srgbClr val="002060"/>
                </a:solidFill>
                <a:latin typeface="DIN-MediumAlternate" pitchFamily="50" charset="0"/>
                <a:ea typeface="Verdana" panose="020B0604030504040204" pitchFamily="34" charset="0"/>
              </a:rPr>
              <a:t>VIRUS</a:t>
            </a:r>
          </a:p>
        </p:txBody>
      </p:sp>
      <p:sp>
        <p:nvSpPr>
          <p:cNvPr id="14" name="TextBox 13">
            <a:extLst>
              <a:ext uri="{FF2B5EF4-FFF2-40B4-BE49-F238E27FC236}">
                <a16:creationId xmlns:a16="http://schemas.microsoft.com/office/drawing/2014/main" id="{1DD9C223-2BA8-4BBF-A1E0-30D2D7E34DDE}"/>
              </a:ext>
            </a:extLst>
          </p:cNvPr>
          <p:cNvSpPr txBox="1"/>
          <p:nvPr/>
        </p:nvSpPr>
        <p:spPr>
          <a:xfrm>
            <a:off x="4572000" y="518117"/>
            <a:ext cx="4571998" cy="400110"/>
          </a:xfrm>
          <a:prstGeom prst="rect">
            <a:avLst/>
          </a:prstGeom>
          <a:noFill/>
        </p:spPr>
        <p:txBody>
          <a:bodyPr wrap="square" rtlCol="0" anchor="ctr" anchorCtr="0">
            <a:spAutoFit/>
          </a:bodyPr>
          <a:lstStyle/>
          <a:p>
            <a:pPr algn="ctr"/>
            <a:r>
              <a:rPr lang="en-US" sz="2000" dirty="0">
                <a:solidFill>
                  <a:srgbClr val="002060"/>
                </a:solidFill>
                <a:latin typeface="DIN-MediumAlternate" pitchFamily="50" charset="0"/>
                <a:ea typeface="Verdana" panose="020B0604030504040204" pitchFamily="34" charset="0"/>
              </a:rPr>
              <a:t>PERSON 2: </a:t>
            </a:r>
            <a:r>
              <a:rPr lang="en-US" sz="2000" b="1" dirty="0">
                <a:solidFill>
                  <a:srgbClr val="002060"/>
                </a:solidFill>
                <a:latin typeface="DIN-MediumAlternate" pitchFamily="50" charset="0"/>
                <a:ea typeface="Verdana" panose="020B0604030504040204" pitchFamily="34" charset="0"/>
              </a:rPr>
              <a:t>IMMUNE SYSTEM</a:t>
            </a:r>
          </a:p>
        </p:txBody>
      </p:sp>
      <p:pic>
        <p:nvPicPr>
          <p:cNvPr id="15" name="Picture 14" descr="A close up of a logo&#10;&#10;Description automatically generated">
            <a:extLst>
              <a:ext uri="{FF2B5EF4-FFF2-40B4-BE49-F238E27FC236}">
                <a16:creationId xmlns:a16="http://schemas.microsoft.com/office/drawing/2014/main" id="{DF5FF737-B6DB-4991-9B84-17D5947EC1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1646" y="911300"/>
            <a:ext cx="1300360" cy="1300360"/>
          </a:xfrm>
          <a:prstGeom prst="rect">
            <a:avLst/>
          </a:prstGeom>
        </p:spPr>
      </p:pic>
      <p:sp>
        <p:nvSpPr>
          <p:cNvPr id="16" name="Oval 15">
            <a:extLst>
              <a:ext uri="{FF2B5EF4-FFF2-40B4-BE49-F238E27FC236}">
                <a16:creationId xmlns:a16="http://schemas.microsoft.com/office/drawing/2014/main" id="{1A8CA3F1-C1CD-44FD-A8B3-1F3438CFA1EA}"/>
              </a:ext>
            </a:extLst>
          </p:cNvPr>
          <p:cNvSpPr/>
          <p:nvPr/>
        </p:nvSpPr>
        <p:spPr>
          <a:xfrm>
            <a:off x="2081982" y="1561480"/>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C6E0901-EA45-4876-9808-6568516C247D}"/>
              </a:ext>
            </a:extLst>
          </p:cNvPr>
          <p:cNvGrpSpPr/>
          <p:nvPr/>
        </p:nvGrpSpPr>
        <p:grpSpPr>
          <a:xfrm>
            <a:off x="1083348" y="3276600"/>
            <a:ext cx="1943179" cy="1464697"/>
            <a:chOff x="523599" y="3215412"/>
            <a:chExt cx="1943179" cy="1464697"/>
          </a:xfrm>
        </p:grpSpPr>
        <p:pic>
          <p:nvPicPr>
            <p:cNvPr id="17" name="Picture 16" descr="A close up of a logo&#10;&#10;Description automatically generated">
              <a:extLst>
                <a:ext uri="{FF2B5EF4-FFF2-40B4-BE49-F238E27FC236}">
                  <a16:creationId xmlns:a16="http://schemas.microsoft.com/office/drawing/2014/main" id="{EAFD1B82-5007-4ACC-9A9A-BEE1DFB5CD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64422">
              <a:off x="2025539" y="3812291"/>
              <a:ext cx="354952" cy="354952"/>
            </a:xfrm>
            <a:prstGeom prst="rect">
              <a:avLst/>
            </a:prstGeom>
          </p:spPr>
        </p:pic>
        <p:pic>
          <p:nvPicPr>
            <p:cNvPr id="18" name="Picture 17" descr="A close up of a logo&#10;&#10;Description automatically generated">
              <a:extLst>
                <a:ext uri="{FF2B5EF4-FFF2-40B4-BE49-F238E27FC236}">
                  <a16:creationId xmlns:a16="http://schemas.microsoft.com/office/drawing/2014/main" id="{D83338C0-F5BB-4E93-ACE9-5504757EDD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064422">
              <a:off x="1694049" y="3970141"/>
              <a:ext cx="354952" cy="354952"/>
            </a:xfrm>
            <a:prstGeom prst="rect">
              <a:avLst/>
            </a:prstGeom>
          </p:spPr>
        </p:pic>
        <p:pic>
          <p:nvPicPr>
            <p:cNvPr id="19" name="Picture 18" descr="A close up of a logo&#10;&#10;Description automatically generated">
              <a:extLst>
                <a:ext uri="{FF2B5EF4-FFF2-40B4-BE49-F238E27FC236}">
                  <a16:creationId xmlns:a16="http://schemas.microsoft.com/office/drawing/2014/main" id="{3AF50F96-BA5B-459F-8BAD-6BEC62C435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822744">
              <a:off x="1605758" y="3664173"/>
              <a:ext cx="354952" cy="354952"/>
            </a:xfrm>
            <a:prstGeom prst="rect">
              <a:avLst/>
            </a:prstGeom>
          </p:spPr>
        </p:pic>
        <p:pic>
          <p:nvPicPr>
            <p:cNvPr id="20" name="Graphic 19" descr="Scissors">
              <a:extLst>
                <a:ext uri="{FF2B5EF4-FFF2-40B4-BE49-F238E27FC236}">
                  <a16:creationId xmlns:a16="http://schemas.microsoft.com/office/drawing/2014/main" id="{91C0847E-BBB2-43BB-9C14-1A5632DE7F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723128">
              <a:off x="523599" y="3215412"/>
              <a:ext cx="1123619" cy="1123619"/>
            </a:xfrm>
            <a:prstGeom prst="rect">
              <a:avLst/>
            </a:prstGeom>
          </p:spPr>
        </p:pic>
        <p:pic>
          <p:nvPicPr>
            <p:cNvPr id="21" name="Picture 20">
              <a:extLst>
                <a:ext uri="{FF2B5EF4-FFF2-40B4-BE49-F238E27FC236}">
                  <a16:creationId xmlns:a16="http://schemas.microsoft.com/office/drawing/2014/main" id="{FFC19C26-65E6-4B5E-8A49-C47FB75C920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6826009">
              <a:off x="2170649" y="4383980"/>
              <a:ext cx="296539" cy="295719"/>
            </a:xfrm>
            <a:prstGeom prst="rect">
              <a:avLst/>
            </a:prstGeom>
          </p:spPr>
        </p:pic>
        <p:pic>
          <p:nvPicPr>
            <p:cNvPr id="22" name="Picture 21">
              <a:extLst>
                <a:ext uri="{FF2B5EF4-FFF2-40B4-BE49-F238E27FC236}">
                  <a16:creationId xmlns:a16="http://schemas.microsoft.com/office/drawing/2014/main" id="{65F95115-ABA2-4DD3-8F4F-90B28B0057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6826009">
              <a:off x="1637524" y="4286773"/>
              <a:ext cx="296539" cy="295719"/>
            </a:xfrm>
            <a:prstGeom prst="rect">
              <a:avLst/>
            </a:prstGeom>
          </p:spPr>
        </p:pic>
      </p:grpSp>
      <p:cxnSp>
        <p:nvCxnSpPr>
          <p:cNvPr id="3" name="Straight Arrow Connector 2">
            <a:extLst>
              <a:ext uri="{FF2B5EF4-FFF2-40B4-BE49-F238E27FC236}">
                <a16:creationId xmlns:a16="http://schemas.microsoft.com/office/drawing/2014/main" id="{4D7FD30B-9248-4C13-92C9-838389D7CEE2}"/>
              </a:ext>
            </a:extLst>
          </p:cNvPr>
          <p:cNvCxnSpPr>
            <a:cxnSpLocks/>
          </p:cNvCxnSpPr>
          <p:nvPr/>
        </p:nvCxnSpPr>
        <p:spPr>
          <a:xfrm>
            <a:off x="2241805" y="2343771"/>
            <a:ext cx="0" cy="865909"/>
          </a:xfrm>
          <a:prstGeom prst="straightConnector1">
            <a:avLst/>
          </a:prstGeom>
          <a:ln w="28575">
            <a:solidFill>
              <a:srgbClr val="F37518"/>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3F4339F-10BB-4000-8BD3-B01663D76931}"/>
              </a:ext>
            </a:extLst>
          </p:cNvPr>
          <p:cNvGrpSpPr/>
          <p:nvPr/>
        </p:nvGrpSpPr>
        <p:grpSpPr>
          <a:xfrm>
            <a:off x="5894768" y="3470818"/>
            <a:ext cx="1987505" cy="1123619"/>
            <a:chOff x="6423959" y="3504117"/>
            <a:chExt cx="1987505" cy="1123619"/>
          </a:xfrm>
        </p:grpSpPr>
        <p:pic>
          <p:nvPicPr>
            <p:cNvPr id="27" name="Graphic 26" descr="Scissors">
              <a:extLst>
                <a:ext uri="{FF2B5EF4-FFF2-40B4-BE49-F238E27FC236}">
                  <a16:creationId xmlns:a16="http://schemas.microsoft.com/office/drawing/2014/main" id="{8BC40B5D-27A4-491F-BCEC-F8AC16A710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68764">
              <a:off x="7287845" y="3504117"/>
              <a:ext cx="1123619" cy="1123619"/>
            </a:xfrm>
            <a:prstGeom prst="rect">
              <a:avLst/>
            </a:prstGeom>
          </p:spPr>
        </p:pic>
        <p:grpSp>
          <p:nvGrpSpPr>
            <p:cNvPr id="6" name="Group 5">
              <a:extLst>
                <a:ext uri="{FF2B5EF4-FFF2-40B4-BE49-F238E27FC236}">
                  <a16:creationId xmlns:a16="http://schemas.microsoft.com/office/drawing/2014/main" id="{62AB60A5-1906-4D09-9297-1C8E6AB79744}"/>
                </a:ext>
              </a:extLst>
            </p:cNvPr>
            <p:cNvGrpSpPr/>
            <p:nvPr/>
          </p:nvGrpSpPr>
          <p:grpSpPr>
            <a:xfrm>
              <a:off x="6423959" y="3522731"/>
              <a:ext cx="718390" cy="1085952"/>
              <a:chOff x="6423959" y="3522731"/>
              <a:chExt cx="718390" cy="1085952"/>
            </a:xfrm>
          </p:grpSpPr>
          <p:pic>
            <p:nvPicPr>
              <p:cNvPr id="28" name="Picture 27">
                <a:extLst>
                  <a:ext uri="{FF2B5EF4-FFF2-40B4-BE49-F238E27FC236}">
                    <a16:creationId xmlns:a16="http://schemas.microsoft.com/office/drawing/2014/main" id="{CA949738-94F3-45E4-AAEA-497A1CB0350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644316">
                <a:off x="6837422" y="4155077"/>
                <a:ext cx="304927" cy="304083"/>
              </a:xfrm>
              <a:prstGeom prst="rect">
                <a:avLst/>
              </a:prstGeom>
            </p:spPr>
          </p:pic>
          <p:pic>
            <p:nvPicPr>
              <p:cNvPr id="29" name="Picture 28">
                <a:extLst>
                  <a:ext uri="{FF2B5EF4-FFF2-40B4-BE49-F238E27FC236}">
                    <a16:creationId xmlns:a16="http://schemas.microsoft.com/office/drawing/2014/main" id="{D6F2F47B-69A5-4151-981F-F94F105144A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558113">
                <a:off x="6463992" y="3908059"/>
                <a:ext cx="304927" cy="304083"/>
              </a:xfrm>
              <a:prstGeom prst="rect">
                <a:avLst/>
              </a:prstGeom>
            </p:spPr>
          </p:pic>
          <p:pic>
            <p:nvPicPr>
              <p:cNvPr id="30" name="Picture 29">
                <a:extLst>
                  <a:ext uri="{FF2B5EF4-FFF2-40B4-BE49-F238E27FC236}">
                    <a16:creationId xmlns:a16="http://schemas.microsoft.com/office/drawing/2014/main" id="{6473E34A-1903-4F1F-B8BF-583339B8BCD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7539892">
                <a:off x="6824976" y="3742764"/>
                <a:ext cx="304927" cy="304083"/>
              </a:xfrm>
              <a:prstGeom prst="rect">
                <a:avLst/>
              </a:prstGeom>
            </p:spPr>
          </p:pic>
          <p:pic>
            <p:nvPicPr>
              <p:cNvPr id="31" name="Picture 30">
                <a:extLst>
                  <a:ext uri="{FF2B5EF4-FFF2-40B4-BE49-F238E27FC236}">
                    <a16:creationId xmlns:a16="http://schemas.microsoft.com/office/drawing/2014/main" id="{92AB6128-D179-46BE-935C-5CE455BE38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354987">
                <a:off x="6516085" y="3522731"/>
                <a:ext cx="304927" cy="304083"/>
              </a:xfrm>
              <a:prstGeom prst="rect">
                <a:avLst/>
              </a:prstGeom>
            </p:spPr>
          </p:pic>
          <p:pic>
            <p:nvPicPr>
              <p:cNvPr id="32" name="Picture 31">
                <a:extLst>
                  <a:ext uri="{FF2B5EF4-FFF2-40B4-BE49-F238E27FC236}">
                    <a16:creationId xmlns:a16="http://schemas.microsoft.com/office/drawing/2014/main" id="{A3B96617-C965-4818-B112-F75BA461FA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19082">
                <a:off x="6423959" y="4304600"/>
                <a:ext cx="304927" cy="304083"/>
              </a:xfrm>
              <a:prstGeom prst="rect">
                <a:avLst/>
              </a:prstGeom>
            </p:spPr>
          </p:pic>
        </p:grpSp>
      </p:grpSp>
      <p:cxnSp>
        <p:nvCxnSpPr>
          <p:cNvPr id="35" name="Straight Arrow Connector 34">
            <a:extLst>
              <a:ext uri="{FF2B5EF4-FFF2-40B4-BE49-F238E27FC236}">
                <a16:creationId xmlns:a16="http://schemas.microsoft.com/office/drawing/2014/main" id="{776F3869-06E1-468F-98FD-5EA4DF13B9BC}"/>
              </a:ext>
            </a:extLst>
          </p:cNvPr>
          <p:cNvCxnSpPr>
            <a:cxnSpLocks/>
          </p:cNvCxnSpPr>
          <p:nvPr/>
        </p:nvCxnSpPr>
        <p:spPr>
          <a:xfrm>
            <a:off x="6877679" y="2343771"/>
            <a:ext cx="0" cy="865909"/>
          </a:xfrm>
          <a:prstGeom prst="straightConnector1">
            <a:avLst/>
          </a:prstGeom>
          <a:ln w="28575">
            <a:solidFill>
              <a:srgbClr val="F37518"/>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E8DFBA8-0D4A-417B-8599-EE6937F9D6F0}"/>
              </a:ext>
            </a:extLst>
          </p:cNvPr>
          <p:cNvGrpSpPr/>
          <p:nvPr/>
        </p:nvGrpSpPr>
        <p:grpSpPr>
          <a:xfrm rot="21033524">
            <a:off x="5829005" y="1185658"/>
            <a:ext cx="1783174" cy="1053284"/>
            <a:chOff x="4873653" y="3686203"/>
            <a:chExt cx="1355096" cy="820141"/>
          </a:xfrm>
        </p:grpSpPr>
        <p:pic>
          <p:nvPicPr>
            <p:cNvPr id="37" name="Picture 36">
              <a:extLst>
                <a:ext uri="{FF2B5EF4-FFF2-40B4-BE49-F238E27FC236}">
                  <a16:creationId xmlns:a16="http://schemas.microsoft.com/office/drawing/2014/main" id="{C11D6704-1748-4685-9624-346C3CC47A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944888">
              <a:off x="4872561" y="3717465"/>
              <a:ext cx="789971" cy="787787"/>
            </a:xfrm>
            <a:prstGeom prst="rect">
              <a:avLst/>
            </a:prstGeom>
          </p:spPr>
        </p:pic>
        <p:pic>
          <p:nvPicPr>
            <p:cNvPr id="38" name="Picture 37">
              <a:extLst>
                <a:ext uri="{FF2B5EF4-FFF2-40B4-BE49-F238E27FC236}">
                  <a16:creationId xmlns:a16="http://schemas.microsoft.com/office/drawing/2014/main" id="{EE8BA4E4-907C-4F46-85E6-99CBC0B39F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508411">
              <a:off x="5434221" y="3686203"/>
              <a:ext cx="794528" cy="792330"/>
            </a:xfrm>
            <a:prstGeom prst="rect">
              <a:avLst/>
            </a:prstGeom>
          </p:spPr>
        </p:pic>
        <p:sp>
          <p:nvSpPr>
            <p:cNvPr id="39" name="Oval 38">
              <a:extLst>
                <a:ext uri="{FF2B5EF4-FFF2-40B4-BE49-F238E27FC236}">
                  <a16:creationId xmlns:a16="http://schemas.microsoft.com/office/drawing/2014/main" id="{4AC6BAE6-53C8-4EDA-B98B-015AF804B3F8}"/>
                </a:ext>
              </a:extLst>
            </p:cNvPr>
            <p:cNvSpPr/>
            <p:nvPr/>
          </p:nvSpPr>
          <p:spPr>
            <a:xfrm>
              <a:off x="5247467" y="4100855"/>
              <a:ext cx="147467" cy="1652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a:extLst>
              <a:ext uri="{FF2B5EF4-FFF2-40B4-BE49-F238E27FC236}">
                <a16:creationId xmlns:a16="http://schemas.microsoft.com/office/drawing/2014/main" id="{13E97CB8-CC36-480A-BE47-CB457A8C730B}"/>
              </a:ext>
            </a:extLst>
          </p:cNvPr>
          <p:cNvSpPr/>
          <p:nvPr/>
        </p:nvSpPr>
        <p:spPr>
          <a:xfrm>
            <a:off x="6816410" y="1504275"/>
            <a:ext cx="187982" cy="185884"/>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srgbClr val="008000"/>
              </a:solidFill>
            </a:endParaRPr>
          </a:p>
        </p:txBody>
      </p:sp>
      <p:cxnSp>
        <p:nvCxnSpPr>
          <p:cNvPr id="41" name="Straight Connector 40">
            <a:extLst>
              <a:ext uri="{FF2B5EF4-FFF2-40B4-BE49-F238E27FC236}">
                <a16:creationId xmlns:a16="http://schemas.microsoft.com/office/drawing/2014/main" id="{8C35FED9-66A6-4D3A-8235-32E1B17FC902}"/>
              </a:ext>
            </a:extLst>
          </p:cNvPr>
          <p:cNvCxnSpPr>
            <a:cxnSpLocks/>
          </p:cNvCxnSpPr>
          <p:nvPr/>
        </p:nvCxnSpPr>
        <p:spPr>
          <a:xfrm>
            <a:off x="4572000" y="0"/>
            <a:ext cx="0" cy="5143500"/>
          </a:xfrm>
          <a:prstGeom prst="line">
            <a:avLst/>
          </a:prstGeom>
          <a:ln w="28575">
            <a:solidFill>
              <a:srgbClr val="F3751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9" name="Picture 18">
            <a:extLst>
              <a:ext uri="{FF2B5EF4-FFF2-40B4-BE49-F238E27FC236}">
                <a16:creationId xmlns:a16="http://schemas.microsoft.com/office/drawing/2014/main" id="{E12B60DB-13F6-44F4-8DFF-E3A411BC7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6192" y="424389"/>
            <a:ext cx="721788" cy="347209"/>
          </a:xfrm>
          <a:prstGeom prst="rect">
            <a:avLst/>
          </a:prstGeom>
        </p:spPr>
      </p:pic>
      <p:pic>
        <p:nvPicPr>
          <p:cNvPr id="20" name="Picture 19">
            <a:extLst>
              <a:ext uri="{FF2B5EF4-FFF2-40B4-BE49-F238E27FC236}">
                <a16:creationId xmlns:a16="http://schemas.microsoft.com/office/drawing/2014/main" id="{14A08843-A262-45F8-B17E-9037ACFA66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5838" y="275885"/>
            <a:ext cx="710080" cy="148504"/>
          </a:xfrm>
          <a:prstGeom prst="rect">
            <a:avLst/>
          </a:prstGeom>
        </p:spPr>
      </p:pic>
      <p:sp>
        <p:nvSpPr>
          <p:cNvPr id="109" name="Flowchart: Document 108">
            <a:extLst>
              <a:ext uri="{FF2B5EF4-FFF2-40B4-BE49-F238E27FC236}">
                <a16:creationId xmlns:a16="http://schemas.microsoft.com/office/drawing/2014/main" id="{E51C48CF-5073-4081-9D8C-8FFE15BD01B9}"/>
              </a:ext>
            </a:extLst>
          </p:cNvPr>
          <p:cNvSpPr/>
          <p:nvPr/>
        </p:nvSpPr>
        <p:spPr>
          <a:xfrm rot="16200000" flipH="1" flipV="1">
            <a:off x="6496048" y="2495552"/>
            <a:ext cx="4238628" cy="1057274"/>
          </a:xfrm>
          <a:prstGeom prst="flowChartDocument">
            <a:avLst/>
          </a:prstGeom>
          <a:solidFill>
            <a:srgbClr val="21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735BAC6-D4C9-4BCC-9908-0126311DC119}"/>
              </a:ext>
            </a:extLst>
          </p:cNvPr>
          <p:cNvSpPr txBox="1"/>
          <p:nvPr/>
        </p:nvSpPr>
        <p:spPr>
          <a:xfrm>
            <a:off x="95249" y="66675"/>
            <a:ext cx="9048749" cy="830997"/>
          </a:xfrm>
          <a:prstGeom prst="rect">
            <a:avLst/>
          </a:prstGeom>
          <a:noFill/>
        </p:spPr>
        <p:txBody>
          <a:bodyPr wrap="square" rtlCol="0" anchor="ctr" anchorCtr="0">
            <a:spAutoFit/>
          </a:bodyPr>
          <a:lstStyle/>
          <a:p>
            <a:r>
              <a:rPr lang="en-US" sz="4800" dirty="0">
                <a:solidFill>
                  <a:srgbClr val="F37518"/>
                </a:solidFill>
                <a:latin typeface="DIN-MediumAlternate" pitchFamily="50" charset="0"/>
                <a:ea typeface="Verdana" panose="020B0604030504040204" pitchFamily="34" charset="0"/>
              </a:rPr>
              <a:t>Reflect</a:t>
            </a:r>
          </a:p>
        </p:txBody>
      </p:sp>
      <p:sp>
        <p:nvSpPr>
          <p:cNvPr id="9" name="TextBox 8">
            <a:extLst>
              <a:ext uri="{FF2B5EF4-FFF2-40B4-BE49-F238E27FC236}">
                <a16:creationId xmlns:a16="http://schemas.microsoft.com/office/drawing/2014/main" id="{0E55315D-0224-4E2C-A5EE-ED603C8F94FF}"/>
              </a:ext>
            </a:extLst>
          </p:cNvPr>
          <p:cNvSpPr txBox="1"/>
          <p:nvPr/>
        </p:nvSpPr>
        <p:spPr>
          <a:xfrm>
            <a:off x="178676" y="1058763"/>
            <a:ext cx="7784222" cy="2554545"/>
          </a:xfrm>
          <a:prstGeom prst="rect">
            <a:avLst/>
          </a:prstGeom>
          <a:noFill/>
        </p:spPr>
        <p:txBody>
          <a:bodyPr wrap="square" rtlCol="0" anchor="ctr" anchorCtr="0">
            <a:spAutoFit/>
          </a:bodyPr>
          <a:lstStyle/>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What happened?</a:t>
            </a:r>
          </a:p>
          <a:p>
            <a:pPr>
              <a:buClr>
                <a:srgbClr val="213763"/>
              </a:buClr>
            </a:pPr>
            <a:endParaRPr lang="en-GB" sz="2000" dirty="0">
              <a:solidFill>
                <a:srgbClr val="213763"/>
              </a:solidFill>
              <a:latin typeface="DIN-MediumAlternate" pitchFamily="50" charset="0"/>
              <a:ea typeface="Verdana" panose="020B0604030504040204" pitchFamily="34" charset="0"/>
            </a:endParaRPr>
          </a:p>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How was the game different this time? Why? </a:t>
            </a:r>
          </a:p>
          <a:p>
            <a:pPr marL="342900" indent="-342900">
              <a:buClr>
                <a:srgbClr val="213763"/>
              </a:buClr>
              <a:buFont typeface="DIN-MediumAlternate" pitchFamily="50" charset="0"/>
              <a:buChar char="&gt;"/>
            </a:pPr>
            <a:endParaRPr lang="en-GB" sz="2000" dirty="0">
              <a:solidFill>
                <a:srgbClr val="213763"/>
              </a:solidFill>
              <a:latin typeface="DIN-MediumAlternate" pitchFamily="50" charset="0"/>
              <a:ea typeface="Verdana" panose="020B0604030504040204" pitchFamily="34" charset="0"/>
            </a:endParaRPr>
          </a:p>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Did the </a:t>
            </a:r>
            <a:r>
              <a:rPr lang="en-GB" sz="2000" b="1" dirty="0">
                <a:solidFill>
                  <a:srgbClr val="F37518"/>
                </a:solidFill>
                <a:latin typeface="DIN-MediumAlternate" pitchFamily="50" charset="0"/>
                <a:ea typeface="Verdana" panose="020B0604030504040204" pitchFamily="34" charset="0"/>
              </a:rPr>
              <a:t>immune system </a:t>
            </a:r>
            <a:r>
              <a:rPr lang="en-GB" sz="2000" dirty="0">
                <a:solidFill>
                  <a:srgbClr val="213763"/>
                </a:solidFill>
                <a:latin typeface="DIN-MediumAlternate" pitchFamily="50" charset="0"/>
                <a:ea typeface="Verdana" panose="020B0604030504040204" pitchFamily="34" charset="0"/>
              </a:rPr>
              <a:t>get rid of the </a:t>
            </a:r>
            <a:r>
              <a:rPr lang="en-GB" sz="2000" b="1" dirty="0">
                <a:solidFill>
                  <a:srgbClr val="F37518"/>
                </a:solidFill>
                <a:latin typeface="DIN-MediumAlternate" pitchFamily="50" charset="0"/>
                <a:ea typeface="Verdana" panose="020B0604030504040204" pitchFamily="34" charset="0"/>
              </a:rPr>
              <a:t>virus</a:t>
            </a:r>
            <a:r>
              <a:rPr lang="en-GB" sz="2000" dirty="0">
                <a:solidFill>
                  <a:srgbClr val="213763"/>
                </a:solidFill>
                <a:latin typeface="DIN-MediumAlternate" pitchFamily="50" charset="0"/>
                <a:ea typeface="Verdana" panose="020B0604030504040204" pitchFamily="34" charset="0"/>
              </a:rPr>
              <a:t>?</a:t>
            </a:r>
            <a:br>
              <a:rPr lang="en-GB" sz="2000" dirty="0">
                <a:solidFill>
                  <a:srgbClr val="213763"/>
                </a:solidFill>
                <a:latin typeface="DIN-MediumAlternate" pitchFamily="50" charset="0"/>
                <a:ea typeface="Verdana" panose="020B0604030504040204" pitchFamily="34" charset="0"/>
              </a:rPr>
            </a:br>
            <a:endParaRPr lang="en-GB" sz="2000" dirty="0">
              <a:solidFill>
                <a:srgbClr val="213763"/>
              </a:solidFill>
              <a:latin typeface="DIN-MediumAlternate" pitchFamily="50" charset="0"/>
              <a:ea typeface="Verdana" panose="020B0604030504040204" pitchFamily="34" charset="0"/>
            </a:endParaRPr>
          </a:p>
          <a:p>
            <a:pPr marL="342900" indent="-342900">
              <a:buClr>
                <a:srgbClr val="213763"/>
              </a:buClr>
              <a:buFont typeface="DIN-MediumAlternate" pitchFamily="50" charset="0"/>
              <a:buChar char="&gt;"/>
            </a:pPr>
            <a:r>
              <a:rPr lang="en-GB" sz="2000" dirty="0">
                <a:solidFill>
                  <a:srgbClr val="213763"/>
                </a:solidFill>
                <a:latin typeface="DIN-MediumAlternate" pitchFamily="50" charset="0"/>
                <a:ea typeface="Verdana" panose="020B0604030504040204" pitchFamily="34" charset="0"/>
              </a:rPr>
              <a:t>If this was a real person, what would the difference be between the impact of the virus the first time and the second time?</a:t>
            </a:r>
          </a:p>
        </p:txBody>
      </p:sp>
    </p:spTree>
    <p:extLst>
      <p:ext uri="{BB962C8B-B14F-4D97-AF65-F5344CB8AC3E}">
        <p14:creationId xmlns:p14="http://schemas.microsoft.com/office/powerpoint/2010/main" val="111126900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2032</Words>
  <Application>Microsoft Office PowerPoint</Application>
  <PresentationFormat>On-screen Show (16:9)</PresentationFormat>
  <Paragraphs>138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DIN-MediumAlternate</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Jennie Evans</dc:creator>
  <cp:lastModifiedBy>Erika Aquino</cp:lastModifiedBy>
  <cp:revision>34</cp:revision>
  <dcterms:modified xsi:type="dcterms:W3CDTF">2020-03-23T14:19:08Z</dcterms:modified>
</cp:coreProperties>
</file>